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notesMasterIdLst>
    <p:notesMasterId r:id="rId17"/>
  </p:notesMasterIdLst>
  <p:sldIdLst>
    <p:sldId id="257" r:id="rId2"/>
    <p:sldId id="360" r:id="rId3"/>
    <p:sldId id="383" r:id="rId4"/>
    <p:sldId id="371" r:id="rId5"/>
    <p:sldId id="365" r:id="rId6"/>
    <p:sldId id="375" r:id="rId7"/>
    <p:sldId id="379" r:id="rId8"/>
    <p:sldId id="384" r:id="rId9"/>
    <p:sldId id="367" r:id="rId10"/>
    <p:sldId id="380" r:id="rId11"/>
    <p:sldId id="354" r:id="rId12"/>
    <p:sldId id="368" r:id="rId13"/>
    <p:sldId id="378" r:id="rId14"/>
    <p:sldId id="381" r:id="rId15"/>
    <p:sldId id="382" r:id="rId16"/>
  </p:sldIdLst>
  <p:sldSz cx="12192000" cy="6858000"/>
  <p:notesSz cx="6858000" cy="9144000"/>
  <p:embeddedFontLst>
    <p:embeddedFont>
      <p:font typeface="Fredoka One" panose="020B0604020202020204" charset="0"/>
      <p:regular r:id="rId18"/>
    </p:embeddedFont>
    <p:embeddedFont>
      <p:font typeface="Quicksand" panose="020B0604020202020204" charset="0"/>
      <p:regular r:id="rId19"/>
    </p:embeddedFont>
    <p:embeddedFont>
      <p:font typeface="Calibri Light" panose="020F0302020204030204" pitchFamily="34" charset="0"/>
      <p:regular r:id="rId20"/>
      <p:italic r:id="rId21"/>
    </p:embeddedFont>
    <p:embeddedFont>
      <p:font typeface="Calibri" panose="020F0502020204030204" pitchFamily="34" charset="0"/>
      <p:regular r:id="rId22"/>
      <p:bold r:id="rId23"/>
      <p:italic r:id="rId24"/>
      <p:boldItalic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UCKINGHAM Matt" initials="BM" lastIdx="1" clrIdx="0">
    <p:extLst>
      <p:ext uri="{19B8F6BF-5375-455C-9EA6-DF929625EA0E}">
        <p15:presenceInfo xmlns:p15="http://schemas.microsoft.com/office/powerpoint/2012/main" userId="S::mjb5@staff.staffs.ac.uk::edfdff58-c6de-48a6-b910-0f55ebff5ba8" providerId="AD"/>
      </p:ext>
    </p:extLst>
  </p:cmAuthor>
  <p:cmAuthor id="2" name="Hannah Marubbi" initials="HM" lastIdx="6" clrIdx="1">
    <p:extLst>
      <p:ext uri="{19B8F6BF-5375-455C-9EA6-DF929625EA0E}">
        <p15:presenceInfo xmlns:p15="http://schemas.microsoft.com/office/powerpoint/2012/main" userId="S-1-5-21-1486970568-3785589942-1667704583-35786" providerId="AD"/>
      </p:ext>
    </p:extLst>
  </p:cmAuthor>
  <p:cmAuthor id="3" name="Jillian Howe" initials="JH" lastIdx="1" clrIdx="2">
    <p:extLst>
      <p:ext uri="{19B8F6BF-5375-455C-9EA6-DF929625EA0E}">
        <p15:presenceInfo xmlns:p15="http://schemas.microsoft.com/office/powerpoint/2012/main" userId="S-1-5-21-1486970568-3785589942-1667704583-366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8643"/>
    <a:srgbClr val="FFD966"/>
    <a:srgbClr val="4E6A84"/>
    <a:srgbClr val="DEE6F2"/>
    <a:srgbClr val="FFF1C5"/>
    <a:srgbClr val="9FB7DB"/>
    <a:srgbClr val="FFFFFF"/>
    <a:srgbClr val="DD3B1C"/>
    <a:srgbClr val="7B53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75" autoAdjust="0"/>
    <p:restoredTop sz="93194" autoAdjust="0"/>
  </p:normalViewPr>
  <p:slideViewPr>
    <p:cSldViewPr snapToGrid="0" snapToObjects="1">
      <p:cViewPr varScale="1">
        <p:scale>
          <a:sx n="73" d="100"/>
          <a:sy n="73" d="100"/>
        </p:scale>
        <p:origin x="68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FFF550-6CCC-6D42-8C55-16A967EC6B42}" type="datetimeFigureOut">
              <a:rPr lang="en-US" smtClean="0"/>
              <a:t>11/4/2024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A8D0B7-899F-5F4F-9C5B-B2EB92D1A925}" type="slidenum">
              <a:rPr lang="en-US" smtClean="0"/>
              <a:t>‹#›</a:t>
            </a:fld>
            <a:endParaRPr lang="en-US"/>
          </a:p>
        </p:txBody>
      </p:sp>
    </p:spTree>
    <p:extLst>
      <p:ext uri="{BB962C8B-B14F-4D97-AF65-F5344CB8AC3E}">
        <p14:creationId xmlns:p14="http://schemas.microsoft.com/office/powerpoint/2010/main" val="2735263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1</a:t>
            </a:fld>
            <a:endParaRPr lang="en-US"/>
          </a:p>
        </p:txBody>
      </p:sp>
    </p:spTree>
    <p:extLst>
      <p:ext uri="{BB962C8B-B14F-4D97-AF65-F5344CB8AC3E}">
        <p14:creationId xmlns:p14="http://schemas.microsoft.com/office/powerpoint/2010/main" val="15030730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10</a:t>
            </a:fld>
            <a:endParaRPr lang="en-US"/>
          </a:p>
        </p:txBody>
      </p:sp>
    </p:spTree>
    <p:extLst>
      <p:ext uri="{BB962C8B-B14F-4D97-AF65-F5344CB8AC3E}">
        <p14:creationId xmlns:p14="http://schemas.microsoft.com/office/powerpoint/2010/main" val="28564956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11</a:t>
            </a:fld>
            <a:endParaRPr lang="en-US"/>
          </a:p>
        </p:txBody>
      </p:sp>
    </p:spTree>
    <p:extLst>
      <p:ext uri="{BB962C8B-B14F-4D97-AF65-F5344CB8AC3E}">
        <p14:creationId xmlns:p14="http://schemas.microsoft.com/office/powerpoint/2010/main" val="34190429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12</a:t>
            </a:fld>
            <a:endParaRPr lang="en-US"/>
          </a:p>
        </p:txBody>
      </p:sp>
    </p:spTree>
    <p:extLst>
      <p:ext uri="{BB962C8B-B14F-4D97-AF65-F5344CB8AC3E}">
        <p14:creationId xmlns:p14="http://schemas.microsoft.com/office/powerpoint/2010/main" val="31799602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13</a:t>
            </a:fld>
            <a:endParaRPr lang="en-US"/>
          </a:p>
        </p:txBody>
      </p:sp>
    </p:spTree>
    <p:extLst>
      <p:ext uri="{BB962C8B-B14F-4D97-AF65-F5344CB8AC3E}">
        <p14:creationId xmlns:p14="http://schemas.microsoft.com/office/powerpoint/2010/main" val="21867996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14</a:t>
            </a:fld>
            <a:endParaRPr lang="en-US"/>
          </a:p>
        </p:txBody>
      </p:sp>
    </p:spTree>
    <p:extLst>
      <p:ext uri="{BB962C8B-B14F-4D97-AF65-F5344CB8AC3E}">
        <p14:creationId xmlns:p14="http://schemas.microsoft.com/office/powerpoint/2010/main" val="1858363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15</a:t>
            </a:fld>
            <a:endParaRPr lang="en-US"/>
          </a:p>
        </p:txBody>
      </p:sp>
    </p:spTree>
    <p:extLst>
      <p:ext uri="{BB962C8B-B14F-4D97-AF65-F5344CB8AC3E}">
        <p14:creationId xmlns:p14="http://schemas.microsoft.com/office/powerpoint/2010/main" val="1924708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2</a:t>
            </a:fld>
            <a:endParaRPr lang="en-US"/>
          </a:p>
        </p:txBody>
      </p:sp>
    </p:spTree>
    <p:extLst>
      <p:ext uri="{BB962C8B-B14F-4D97-AF65-F5344CB8AC3E}">
        <p14:creationId xmlns:p14="http://schemas.microsoft.com/office/powerpoint/2010/main" val="30861385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3</a:t>
            </a:fld>
            <a:endParaRPr lang="en-US"/>
          </a:p>
        </p:txBody>
      </p:sp>
    </p:spTree>
    <p:extLst>
      <p:ext uri="{BB962C8B-B14F-4D97-AF65-F5344CB8AC3E}">
        <p14:creationId xmlns:p14="http://schemas.microsoft.com/office/powerpoint/2010/main" val="4145295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4</a:t>
            </a:fld>
            <a:endParaRPr lang="en-US"/>
          </a:p>
        </p:txBody>
      </p:sp>
    </p:spTree>
    <p:extLst>
      <p:ext uri="{BB962C8B-B14F-4D97-AF65-F5344CB8AC3E}">
        <p14:creationId xmlns:p14="http://schemas.microsoft.com/office/powerpoint/2010/main" val="4159024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5</a:t>
            </a:fld>
            <a:endParaRPr lang="en-US"/>
          </a:p>
        </p:txBody>
      </p:sp>
    </p:spTree>
    <p:extLst>
      <p:ext uri="{BB962C8B-B14F-4D97-AF65-F5344CB8AC3E}">
        <p14:creationId xmlns:p14="http://schemas.microsoft.com/office/powerpoint/2010/main" val="19817536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6</a:t>
            </a:fld>
            <a:endParaRPr lang="en-US"/>
          </a:p>
        </p:txBody>
      </p:sp>
    </p:spTree>
    <p:extLst>
      <p:ext uri="{BB962C8B-B14F-4D97-AF65-F5344CB8AC3E}">
        <p14:creationId xmlns:p14="http://schemas.microsoft.com/office/powerpoint/2010/main" val="610125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7</a:t>
            </a:fld>
            <a:endParaRPr lang="en-US"/>
          </a:p>
        </p:txBody>
      </p:sp>
    </p:spTree>
    <p:extLst>
      <p:ext uri="{BB962C8B-B14F-4D97-AF65-F5344CB8AC3E}">
        <p14:creationId xmlns:p14="http://schemas.microsoft.com/office/powerpoint/2010/main" val="32795551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8</a:t>
            </a:fld>
            <a:endParaRPr lang="en-US"/>
          </a:p>
        </p:txBody>
      </p:sp>
    </p:spTree>
    <p:extLst>
      <p:ext uri="{BB962C8B-B14F-4D97-AF65-F5344CB8AC3E}">
        <p14:creationId xmlns:p14="http://schemas.microsoft.com/office/powerpoint/2010/main" val="21040856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0BAFE6-BCD7-BE41-B3FC-E9A49CB6A225}" type="slidenum">
              <a:rPr lang="en-US" smtClean="0"/>
              <a:t>9</a:t>
            </a:fld>
            <a:endParaRPr lang="en-US"/>
          </a:p>
        </p:txBody>
      </p:sp>
    </p:spTree>
    <p:extLst>
      <p:ext uri="{BB962C8B-B14F-4D97-AF65-F5344CB8AC3E}">
        <p14:creationId xmlns:p14="http://schemas.microsoft.com/office/powerpoint/2010/main" val="36764956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BE843-8CC2-CC4F-8B30-1B57D83C59D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AC9E2C1-7E0F-0545-B06C-C8D1AAB659E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1B995891-1207-0149-AB2F-B433CDC38C64}"/>
              </a:ext>
            </a:extLst>
          </p:cNvPr>
          <p:cNvSpPr>
            <a:spLocks noGrp="1"/>
          </p:cNvSpPr>
          <p:nvPr>
            <p:ph type="dt" sz="half" idx="10"/>
          </p:nvPr>
        </p:nvSpPr>
        <p:spPr/>
        <p:txBody>
          <a:bodyPr/>
          <a:lstStyle/>
          <a:p>
            <a:fld id="{411027BB-4C9B-DF4D-AFC7-7222272056AA}" type="datetimeFigureOut">
              <a:rPr lang="en-US" smtClean="0"/>
              <a:t>11/4/2024</a:t>
            </a:fld>
            <a:endParaRPr lang="en-US"/>
          </a:p>
        </p:txBody>
      </p:sp>
      <p:sp>
        <p:nvSpPr>
          <p:cNvPr id="5" name="Footer Placeholder 4">
            <a:extLst>
              <a:ext uri="{FF2B5EF4-FFF2-40B4-BE49-F238E27FC236}">
                <a16:creationId xmlns:a16="http://schemas.microsoft.com/office/drawing/2014/main" id="{DDB1A014-4D67-5242-A30C-BE48B9A5DA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E42268-13D6-6F40-AC51-5ABB43FE964D}"/>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3817144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F62CF-D45B-9141-B20E-4C176C3D8B80}"/>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050F889-84B9-B34F-A9DE-599A26AD4E3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F360DC8-44EC-E647-A33C-ED94514F820E}"/>
              </a:ext>
            </a:extLst>
          </p:cNvPr>
          <p:cNvSpPr>
            <a:spLocks noGrp="1"/>
          </p:cNvSpPr>
          <p:nvPr>
            <p:ph type="dt" sz="half" idx="10"/>
          </p:nvPr>
        </p:nvSpPr>
        <p:spPr/>
        <p:txBody>
          <a:bodyPr/>
          <a:lstStyle/>
          <a:p>
            <a:fld id="{411027BB-4C9B-DF4D-AFC7-7222272056AA}" type="datetimeFigureOut">
              <a:rPr lang="en-US" smtClean="0"/>
              <a:t>11/4/2024</a:t>
            </a:fld>
            <a:endParaRPr lang="en-US"/>
          </a:p>
        </p:txBody>
      </p:sp>
      <p:sp>
        <p:nvSpPr>
          <p:cNvPr id="5" name="Footer Placeholder 4">
            <a:extLst>
              <a:ext uri="{FF2B5EF4-FFF2-40B4-BE49-F238E27FC236}">
                <a16:creationId xmlns:a16="http://schemas.microsoft.com/office/drawing/2014/main" id="{00102055-1679-514A-AFAB-494C0C5A75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0B6BBB-621E-7146-9C17-C09BD6D79960}"/>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630294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F5EC239-7AEA-D941-954C-B89A3BFED77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16C08AB-D41E-1140-93BF-DE8BE54765F6}"/>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0DB857C-F586-E94B-9C4E-05E9844A87A0}"/>
              </a:ext>
            </a:extLst>
          </p:cNvPr>
          <p:cNvSpPr>
            <a:spLocks noGrp="1"/>
          </p:cNvSpPr>
          <p:nvPr>
            <p:ph type="dt" sz="half" idx="10"/>
          </p:nvPr>
        </p:nvSpPr>
        <p:spPr/>
        <p:txBody>
          <a:bodyPr/>
          <a:lstStyle/>
          <a:p>
            <a:fld id="{411027BB-4C9B-DF4D-AFC7-7222272056AA}" type="datetimeFigureOut">
              <a:rPr lang="en-US" smtClean="0"/>
              <a:t>11/4/2024</a:t>
            </a:fld>
            <a:endParaRPr lang="en-US"/>
          </a:p>
        </p:txBody>
      </p:sp>
      <p:sp>
        <p:nvSpPr>
          <p:cNvPr id="5" name="Footer Placeholder 4">
            <a:extLst>
              <a:ext uri="{FF2B5EF4-FFF2-40B4-BE49-F238E27FC236}">
                <a16:creationId xmlns:a16="http://schemas.microsoft.com/office/drawing/2014/main" id="{7B4C7182-D204-F84C-BBAB-83F96D79EE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549006-6A51-A243-8B5D-572D3E269AEA}"/>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4180433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2ADD3-F3E5-A543-8132-09054602F01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8A0AFF9-638D-3D43-B4BB-CA9A21CB3F3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593F06A-4538-BC4F-8EB9-8BFE743664DA}"/>
              </a:ext>
            </a:extLst>
          </p:cNvPr>
          <p:cNvSpPr>
            <a:spLocks noGrp="1"/>
          </p:cNvSpPr>
          <p:nvPr>
            <p:ph type="dt" sz="half" idx="10"/>
          </p:nvPr>
        </p:nvSpPr>
        <p:spPr/>
        <p:txBody>
          <a:bodyPr/>
          <a:lstStyle/>
          <a:p>
            <a:fld id="{411027BB-4C9B-DF4D-AFC7-7222272056AA}" type="datetimeFigureOut">
              <a:rPr lang="en-US" smtClean="0"/>
              <a:t>11/4/2024</a:t>
            </a:fld>
            <a:endParaRPr lang="en-US"/>
          </a:p>
        </p:txBody>
      </p:sp>
      <p:sp>
        <p:nvSpPr>
          <p:cNvPr id="5" name="Footer Placeholder 4">
            <a:extLst>
              <a:ext uri="{FF2B5EF4-FFF2-40B4-BE49-F238E27FC236}">
                <a16:creationId xmlns:a16="http://schemas.microsoft.com/office/drawing/2014/main" id="{9A03514E-9AD8-CB44-8EC6-0390B6DD81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F0D8B0-78FC-ED4A-9D1C-8E421FD541CB}"/>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4143869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FB722-53B2-5A4D-A7FE-E5464CF836E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B1BD2D9D-7503-F049-8B0C-EA9A69AABA8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C88860D-7905-D74E-B613-F77DE6EBFD67}"/>
              </a:ext>
            </a:extLst>
          </p:cNvPr>
          <p:cNvSpPr>
            <a:spLocks noGrp="1"/>
          </p:cNvSpPr>
          <p:nvPr>
            <p:ph type="dt" sz="half" idx="10"/>
          </p:nvPr>
        </p:nvSpPr>
        <p:spPr/>
        <p:txBody>
          <a:bodyPr/>
          <a:lstStyle/>
          <a:p>
            <a:fld id="{411027BB-4C9B-DF4D-AFC7-7222272056AA}" type="datetimeFigureOut">
              <a:rPr lang="en-US" smtClean="0"/>
              <a:t>11/4/2024</a:t>
            </a:fld>
            <a:endParaRPr lang="en-US"/>
          </a:p>
        </p:txBody>
      </p:sp>
      <p:sp>
        <p:nvSpPr>
          <p:cNvPr id="5" name="Footer Placeholder 4">
            <a:extLst>
              <a:ext uri="{FF2B5EF4-FFF2-40B4-BE49-F238E27FC236}">
                <a16:creationId xmlns:a16="http://schemas.microsoft.com/office/drawing/2014/main" id="{46A7F172-1552-E746-B533-20CC363EB6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590920-12A4-D349-8329-D93511D856BB}"/>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2439373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7A9E9-14C6-4A4F-A0F8-155A1757F38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4151EC3-936B-A14F-B07E-670A572E644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92F71331-D2EE-EB42-A255-67F3F6EC4F6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D327E606-5536-594A-98F5-B8E1D0CEE318}"/>
              </a:ext>
            </a:extLst>
          </p:cNvPr>
          <p:cNvSpPr>
            <a:spLocks noGrp="1"/>
          </p:cNvSpPr>
          <p:nvPr>
            <p:ph type="dt" sz="half" idx="10"/>
          </p:nvPr>
        </p:nvSpPr>
        <p:spPr/>
        <p:txBody>
          <a:bodyPr/>
          <a:lstStyle/>
          <a:p>
            <a:fld id="{411027BB-4C9B-DF4D-AFC7-7222272056AA}" type="datetimeFigureOut">
              <a:rPr lang="en-US" smtClean="0"/>
              <a:t>11/4/2024</a:t>
            </a:fld>
            <a:endParaRPr lang="en-US"/>
          </a:p>
        </p:txBody>
      </p:sp>
      <p:sp>
        <p:nvSpPr>
          <p:cNvPr id="6" name="Footer Placeholder 5">
            <a:extLst>
              <a:ext uri="{FF2B5EF4-FFF2-40B4-BE49-F238E27FC236}">
                <a16:creationId xmlns:a16="http://schemas.microsoft.com/office/drawing/2014/main" id="{8A92028E-01B8-1644-BB97-1B97B3D9E8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927062-9634-574A-9DD2-21E101B06906}"/>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2599774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AA955-215A-0B41-BCEC-274011D8F2CD}"/>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00B5751-666F-ED43-9B27-5CADAD768E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67C4E86-F47C-124F-9345-484B0A98678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438D237-1D8E-4644-8357-E6208A06F7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2C66BB6-B5AA-B148-9427-6ADE5BECE19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54BF301-6C4A-E540-9238-EC7FC6CCDE06}"/>
              </a:ext>
            </a:extLst>
          </p:cNvPr>
          <p:cNvSpPr>
            <a:spLocks noGrp="1"/>
          </p:cNvSpPr>
          <p:nvPr>
            <p:ph type="dt" sz="half" idx="10"/>
          </p:nvPr>
        </p:nvSpPr>
        <p:spPr/>
        <p:txBody>
          <a:bodyPr/>
          <a:lstStyle/>
          <a:p>
            <a:fld id="{411027BB-4C9B-DF4D-AFC7-7222272056AA}" type="datetimeFigureOut">
              <a:rPr lang="en-US" smtClean="0"/>
              <a:t>11/4/2024</a:t>
            </a:fld>
            <a:endParaRPr lang="en-US"/>
          </a:p>
        </p:txBody>
      </p:sp>
      <p:sp>
        <p:nvSpPr>
          <p:cNvPr id="8" name="Footer Placeholder 7">
            <a:extLst>
              <a:ext uri="{FF2B5EF4-FFF2-40B4-BE49-F238E27FC236}">
                <a16:creationId xmlns:a16="http://schemas.microsoft.com/office/drawing/2014/main" id="{19959486-E59F-7144-AB9F-A943001722C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03002D8-54C0-3044-A2F2-61B8AF49D8D5}"/>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929399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5CEEB-1DC0-7D49-8639-1DED863DD1C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828613E-120D-EA40-9D12-B9D6B3EBBBD8}"/>
              </a:ext>
            </a:extLst>
          </p:cNvPr>
          <p:cNvSpPr>
            <a:spLocks noGrp="1"/>
          </p:cNvSpPr>
          <p:nvPr>
            <p:ph type="dt" sz="half" idx="10"/>
          </p:nvPr>
        </p:nvSpPr>
        <p:spPr/>
        <p:txBody>
          <a:bodyPr/>
          <a:lstStyle/>
          <a:p>
            <a:fld id="{411027BB-4C9B-DF4D-AFC7-7222272056AA}" type="datetimeFigureOut">
              <a:rPr lang="en-US" smtClean="0"/>
              <a:t>11/4/2024</a:t>
            </a:fld>
            <a:endParaRPr lang="en-US"/>
          </a:p>
        </p:txBody>
      </p:sp>
      <p:sp>
        <p:nvSpPr>
          <p:cNvPr id="4" name="Footer Placeholder 3">
            <a:extLst>
              <a:ext uri="{FF2B5EF4-FFF2-40B4-BE49-F238E27FC236}">
                <a16:creationId xmlns:a16="http://schemas.microsoft.com/office/drawing/2014/main" id="{4DAAA77B-3049-8041-A091-6515307A00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F4B1FFF-0243-5142-8F33-A35ED74A07CC}"/>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2643386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5D47DD-70A1-7F4D-B8FC-DF762B8111B4}"/>
              </a:ext>
            </a:extLst>
          </p:cNvPr>
          <p:cNvSpPr>
            <a:spLocks noGrp="1"/>
          </p:cNvSpPr>
          <p:nvPr>
            <p:ph type="dt" sz="half" idx="10"/>
          </p:nvPr>
        </p:nvSpPr>
        <p:spPr/>
        <p:txBody>
          <a:bodyPr/>
          <a:lstStyle/>
          <a:p>
            <a:fld id="{411027BB-4C9B-DF4D-AFC7-7222272056AA}" type="datetimeFigureOut">
              <a:rPr lang="en-US" smtClean="0"/>
              <a:t>11/4/2024</a:t>
            </a:fld>
            <a:endParaRPr lang="en-US"/>
          </a:p>
        </p:txBody>
      </p:sp>
      <p:sp>
        <p:nvSpPr>
          <p:cNvPr id="3" name="Footer Placeholder 2">
            <a:extLst>
              <a:ext uri="{FF2B5EF4-FFF2-40B4-BE49-F238E27FC236}">
                <a16:creationId xmlns:a16="http://schemas.microsoft.com/office/drawing/2014/main" id="{06FE9C60-CDD3-6D44-B2C7-BD6F3FDC322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1B01A74-2F62-7A47-B900-F7D6FDF4ACE5}"/>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3716108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FA6FE-B4DB-CE43-904D-9254465AD79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FDCDEC1-2FB5-234D-AA43-B5F3EF2A02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FEE31C37-ACE6-7948-99E6-D74FDB6CF2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2639E47-F9F6-5143-9C5D-91508CBD0526}"/>
              </a:ext>
            </a:extLst>
          </p:cNvPr>
          <p:cNvSpPr>
            <a:spLocks noGrp="1"/>
          </p:cNvSpPr>
          <p:nvPr>
            <p:ph type="dt" sz="half" idx="10"/>
          </p:nvPr>
        </p:nvSpPr>
        <p:spPr/>
        <p:txBody>
          <a:bodyPr/>
          <a:lstStyle/>
          <a:p>
            <a:fld id="{411027BB-4C9B-DF4D-AFC7-7222272056AA}" type="datetimeFigureOut">
              <a:rPr lang="en-US" smtClean="0"/>
              <a:t>11/4/2024</a:t>
            </a:fld>
            <a:endParaRPr lang="en-US"/>
          </a:p>
        </p:txBody>
      </p:sp>
      <p:sp>
        <p:nvSpPr>
          <p:cNvPr id="6" name="Footer Placeholder 5">
            <a:extLst>
              <a:ext uri="{FF2B5EF4-FFF2-40B4-BE49-F238E27FC236}">
                <a16:creationId xmlns:a16="http://schemas.microsoft.com/office/drawing/2014/main" id="{E846CB3A-646A-8244-868D-23A35A53B66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BFE8DA-4D6C-B14B-B2D1-2F868B7B5AB3}"/>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1735961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26E6C-924A-1145-A69A-4246AD71E9B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9221A70-173E-654C-AFAD-93EEE974C73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DE2C597-4520-B049-A7D5-1C9F0E65A9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A408F87-DE71-7342-8104-10AAE8F2D446}"/>
              </a:ext>
            </a:extLst>
          </p:cNvPr>
          <p:cNvSpPr>
            <a:spLocks noGrp="1"/>
          </p:cNvSpPr>
          <p:nvPr>
            <p:ph type="dt" sz="half" idx="10"/>
          </p:nvPr>
        </p:nvSpPr>
        <p:spPr/>
        <p:txBody>
          <a:bodyPr/>
          <a:lstStyle/>
          <a:p>
            <a:fld id="{411027BB-4C9B-DF4D-AFC7-7222272056AA}" type="datetimeFigureOut">
              <a:rPr lang="en-US" smtClean="0"/>
              <a:t>11/4/2024</a:t>
            </a:fld>
            <a:endParaRPr lang="en-US"/>
          </a:p>
        </p:txBody>
      </p:sp>
      <p:sp>
        <p:nvSpPr>
          <p:cNvPr id="6" name="Footer Placeholder 5">
            <a:extLst>
              <a:ext uri="{FF2B5EF4-FFF2-40B4-BE49-F238E27FC236}">
                <a16:creationId xmlns:a16="http://schemas.microsoft.com/office/drawing/2014/main" id="{572871ED-A3C1-024B-BF16-B9D3F308A5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767F34-786B-BC4F-BEAA-CE7FE79E5496}"/>
              </a:ext>
            </a:extLst>
          </p:cNvPr>
          <p:cNvSpPr>
            <a:spLocks noGrp="1"/>
          </p:cNvSpPr>
          <p:nvPr>
            <p:ph type="sldNum" sz="quarter" idx="12"/>
          </p:nvPr>
        </p:nvSpPr>
        <p:spPr/>
        <p:txBody>
          <a:bodyPr/>
          <a:lstStyle/>
          <a:p>
            <a:fld id="{671D4EAB-2CC0-BE44-BE24-FA9E334CB4D2}" type="slidenum">
              <a:rPr lang="en-US" smtClean="0"/>
              <a:t>‹#›</a:t>
            </a:fld>
            <a:endParaRPr lang="en-US"/>
          </a:p>
        </p:txBody>
      </p:sp>
    </p:spTree>
    <p:extLst>
      <p:ext uri="{BB962C8B-B14F-4D97-AF65-F5344CB8AC3E}">
        <p14:creationId xmlns:p14="http://schemas.microsoft.com/office/powerpoint/2010/main" val="1380987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16EB7D3-6EF6-644B-A910-D8272C6D49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E7C7908-C676-4C49-9A97-6AC391DB2E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418C515-4A98-5D4E-8399-67632AC3F6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1027BB-4C9B-DF4D-AFC7-7222272056AA}" type="datetimeFigureOut">
              <a:rPr lang="en-US" smtClean="0"/>
              <a:t>11/4/2024</a:t>
            </a:fld>
            <a:endParaRPr lang="en-US"/>
          </a:p>
        </p:txBody>
      </p:sp>
      <p:sp>
        <p:nvSpPr>
          <p:cNvPr id="5" name="Footer Placeholder 4">
            <a:extLst>
              <a:ext uri="{FF2B5EF4-FFF2-40B4-BE49-F238E27FC236}">
                <a16:creationId xmlns:a16="http://schemas.microsoft.com/office/drawing/2014/main" id="{744BB7C0-FAE0-304C-8E0D-9BB9948748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FB63FB6-555A-F24F-94BB-E5DEBE89F3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1D4EAB-2CC0-BE44-BE24-FA9E334CB4D2}" type="slidenum">
              <a:rPr lang="en-US" smtClean="0"/>
              <a:t>‹#›</a:t>
            </a:fld>
            <a:endParaRPr lang="en-US"/>
          </a:p>
        </p:txBody>
      </p:sp>
    </p:spTree>
    <p:extLst>
      <p:ext uri="{BB962C8B-B14F-4D97-AF65-F5344CB8AC3E}">
        <p14:creationId xmlns:p14="http://schemas.microsoft.com/office/powerpoint/2010/main" val="22938462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11" Type="http://schemas.microsoft.com/office/2007/relationships/hdphoto" Target="../media/hdphoto2.wdp"/><Relationship Id="rId5" Type="http://schemas.openxmlformats.org/officeDocument/2006/relationships/image" Target="../media/image2.png"/><Relationship Id="rId10" Type="http://schemas.openxmlformats.org/officeDocument/2006/relationships/image" Target="../media/image6.png"/><Relationship Id="rId4" Type="http://schemas.openxmlformats.org/officeDocument/2006/relationships/image" Target="../media/image2.svg"/><Relationship Id="rId9"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8" Type="http://schemas.openxmlformats.org/officeDocument/2006/relationships/image" Target="../media/image110.svg"/><Relationship Id="rId13" Type="http://schemas.microsoft.com/office/2007/relationships/hdphoto" Target="../media/hdphoto2.wdp"/><Relationship Id="rId3" Type="http://schemas.openxmlformats.org/officeDocument/2006/relationships/image" Target="../media/image7.emf"/><Relationship Id="rId12"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 Id="rId11" Type="http://schemas.microsoft.com/office/2007/relationships/hdphoto" Target="../media/hdphoto1.wdp"/><Relationship Id="rId10" Type="http://schemas.openxmlformats.org/officeDocument/2006/relationships/image" Target="../media/image5.png"/><Relationship Id="rId4" Type="http://schemas.openxmlformats.org/officeDocument/2006/relationships/image" Target="../media/image26.png"/><Relationship Id="rId9" Type="http://schemas.openxmlformats.org/officeDocument/2006/relationships/image" Target="../media/image27.jpe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microsoft.com/office/2007/relationships/hdphoto" Target="../media/hdphoto7.wdp"/></Relationships>
</file>

<file path=ppt/slides/_rels/slide13.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7.emf"/><Relationship Id="rId7" Type="http://schemas.openxmlformats.org/officeDocument/2006/relationships/image" Target="../media/image29.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microsoft.com/office/2007/relationships/hdphoto" Target="../media/hdphoto4.wdp"/><Relationship Id="rId5" Type="http://schemas.openxmlformats.org/officeDocument/2006/relationships/image" Target="../media/image13.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8" Type="http://schemas.openxmlformats.org/officeDocument/2006/relationships/image" Target="../media/image110.svg"/><Relationship Id="rId3" Type="http://schemas.openxmlformats.org/officeDocument/2006/relationships/image" Target="../media/image7.emf"/><Relationship Id="rId12" Type="http://schemas.microsoft.com/office/2007/relationships/hdphoto" Target="../media/hdphoto2.wdp"/><Relationship Id="rId2" Type="http://schemas.openxmlformats.org/officeDocument/2006/relationships/notesSlide" Target="../notesSlides/notesSlide14.xml"/><Relationship Id="rId1" Type="http://schemas.openxmlformats.org/officeDocument/2006/relationships/slideLayout" Target="../slideLayouts/slideLayout1.xml"/><Relationship Id="rId11" Type="http://schemas.openxmlformats.org/officeDocument/2006/relationships/image" Target="../media/image6.png"/><Relationship Id="rId10" Type="http://schemas.microsoft.com/office/2007/relationships/hdphoto" Target="../media/hdphoto1.wdp"/><Relationship Id="rId4" Type="http://schemas.openxmlformats.org/officeDocument/2006/relationships/image" Target="../media/image26.png"/><Relationship Id="rId9"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microsoft.com/office/2007/relationships/hdphoto" Target="../media/hdphoto7.wdp"/></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9.png"/><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7.emf"/><Relationship Id="rId7"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microsoft.com/office/2007/relationships/hdphoto" Target="../media/hdphoto4.wdp"/><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7" Type="http://schemas.microsoft.com/office/2007/relationships/hdphoto" Target="../media/hdphoto5.wdp"/><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12" Type="http://schemas.microsoft.com/office/2007/relationships/hdphoto" Target="../media/hdphoto6.wdp"/><Relationship Id="rId2" Type="http://schemas.openxmlformats.org/officeDocument/2006/relationships/notesSlide" Target="../notesSlides/notesSlide9.xml"/><Relationship Id="rId1" Type="http://schemas.openxmlformats.org/officeDocument/2006/relationships/slideLayout" Target="../slideLayouts/slideLayout1.xml"/><Relationship Id="rId11" Type="http://schemas.openxmlformats.org/officeDocument/2006/relationships/image" Target="../media/image24.png"/><Relationship Id="rId10" Type="http://schemas.openxmlformats.org/officeDocument/2006/relationships/image" Target="../media/image23.jpeg"/><Relationship Id="rId4" Type="http://schemas.openxmlformats.org/officeDocument/2006/relationships/image" Target="../media/image22.png"/><Relationship Id="rId9" Type="http://schemas.openxmlformats.org/officeDocument/2006/relationships/image" Target="../media/image2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EEB38C1D-44EF-5F42-98F9-5ACA34A46363}"/>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64008" y="3297682"/>
            <a:ext cx="12344400" cy="3632597"/>
          </a:xfrm>
          <a:prstGeom prst="rect">
            <a:avLst/>
          </a:prstGeom>
        </p:spPr>
      </p:pic>
      <p:sp>
        <p:nvSpPr>
          <p:cNvPr id="5" name="TextBox 4">
            <a:extLst>
              <a:ext uri="{FF2B5EF4-FFF2-40B4-BE49-F238E27FC236}">
                <a16:creationId xmlns:a16="http://schemas.microsoft.com/office/drawing/2014/main" id="{1DD5F41C-9AFF-5D40-9543-6B1C69EFF0AB}"/>
              </a:ext>
            </a:extLst>
          </p:cNvPr>
          <p:cNvSpPr txBox="1"/>
          <p:nvPr/>
        </p:nvSpPr>
        <p:spPr>
          <a:xfrm>
            <a:off x="3283200" y="382484"/>
            <a:ext cx="8376306" cy="1446550"/>
          </a:xfrm>
          <a:prstGeom prst="rect">
            <a:avLst/>
          </a:prstGeom>
          <a:noFill/>
        </p:spPr>
        <p:txBody>
          <a:bodyPr wrap="square" rtlCol="0">
            <a:spAutoFit/>
          </a:bodyPr>
          <a:lstStyle/>
          <a:p>
            <a:pPr algn="r"/>
            <a:r>
              <a:rPr lang="en-GB" sz="4800" b="1" dirty="0" smtClean="0">
                <a:solidFill>
                  <a:srgbClr val="4E6A84"/>
                </a:solidFill>
                <a:latin typeface="Fredoka One" panose="02000000000000000000" pitchFamily="2" charset="77"/>
              </a:rPr>
              <a:t>Plas Newydd - </a:t>
            </a:r>
          </a:p>
          <a:p>
            <a:pPr algn="r"/>
            <a:r>
              <a:rPr lang="en-GB" sz="4000" b="1" dirty="0">
                <a:solidFill>
                  <a:srgbClr val="D78643"/>
                </a:solidFill>
                <a:latin typeface="Fredoka One" panose="02000000000000000000" pitchFamily="2" charset="77"/>
              </a:rPr>
              <a:t>H</a:t>
            </a:r>
            <a:r>
              <a:rPr lang="en-GB" sz="4000" b="1" dirty="0" smtClean="0">
                <a:solidFill>
                  <a:srgbClr val="D78643"/>
                </a:solidFill>
                <a:latin typeface="Fredoka One" panose="02000000000000000000" pitchFamily="2" charset="77"/>
              </a:rPr>
              <a:t>ome of the Ladies</a:t>
            </a:r>
          </a:p>
        </p:txBody>
      </p:sp>
      <p:pic>
        <p:nvPicPr>
          <p:cNvPr id="10" name="Picture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736179" y="1993674"/>
            <a:ext cx="4785480" cy="4273617"/>
          </a:xfrm>
          <a:prstGeom prst="rect">
            <a:avLst/>
          </a:prstGeom>
        </p:spPr>
      </p:pic>
      <p:sp>
        <p:nvSpPr>
          <p:cNvPr id="6" name="Rectangle 5"/>
          <p:cNvSpPr/>
          <p:nvPr/>
        </p:nvSpPr>
        <p:spPr>
          <a:xfrm>
            <a:off x="6574884" y="2550501"/>
            <a:ext cx="3540778" cy="3370153"/>
          </a:xfrm>
          <a:prstGeom prst="rect">
            <a:avLst/>
          </a:prstGeom>
        </p:spPr>
        <p:txBody>
          <a:bodyPr wrap="square">
            <a:spAutoFit/>
          </a:bodyPr>
          <a:lstStyle/>
          <a:p>
            <a:pPr algn="ctr"/>
            <a:r>
              <a:rPr lang="en-GB" dirty="0" smtClean="0">
                <a:solidFill>
                  <a:srgbClr val="4E6A84"/>
                </a:solidFill>
                <a:latin typeface="Quicksand" panose="020B0604020202020204" charset="0"/>
              </a:rPr>
              <a:t>We are the </a:t>
            </a:r>
            <a:r>
              <a:rPr lang="en-GB" sz="2000" dirty="0" smtClean="0">
                <a:solidFill>
                  <a:srgbClr val="4E6A84"/>
                </a:solidFill>
                <a:latin typeface="Fredoka One" panose="020B0604020202020204" charset="0"/>
              </a:rPr>
              <a:t>Ladies of Llangollen. </a:t>
            </a:r>
            <a:r>
              <a:rPr lang="en-GB" sz="2000" dirty="0" smtClean="0">
                <a:solidFill>
                  <a:srgbClr val="4E6A84"/>
                </a:solidFill>
                <a:latin typeface="Quicksand" panose="020B0604020202020204" charset="0"/>
              </a:rPr>
              <a:t>In 1780, we</a:t>
            </a:r>
            <a:r>
              <a:rPr lang="en-GB" sz="2000" dirty="0" smtClean="0">
                <a:solidFill>
                  <a:srgbClr val="4E6A84"/>
                </a:solidFill>
                <a:latin typeface="Fredoka One" panose="020B0604020202020204" charset="0"/>
              </a:rPr>
              <a:t> </a:t>
            </a:r>
            <a:r>
              <a:rPr lang="en-GB" dirty="0" smtClean="0">
                <a:solidFill>
                  <a:srgbClr val="4E6A84"/>
                </a:solidFill>
                <a:latin typeface="Quicksand" panose="020B0604020202020204" charset="0"/>
              </a:rPr>
              <a:t>moved into a simple sandstone cottage in Llangollen. Through the years we completely transformed our home with collections of carvings and stained glass.</a:t>
            </a:r>
          </a:p>
          <a:p>
            <a:pPr algn="ctr"/>
            <a:endParaRPr lang="en-GB" sz="1100" dirty="0">
              <a:solidFill>
                <a:srgbClr val="4E6A84"/>
              </a:solidFill>
              <a:latin typeface="Quicksand" panose="020B0604020202020204" charset="0"/>
            </a:endParaRPr>
          </a:p>
          <a:p>
            <a:pPr algn="ctr"/>
            <a:r>
              <a:rPr lang="en-GB" b="1" dirty="0" smtClean="0">
                <a:solidFill>
                  <a:srgbClr val="4E6A84"/>
                </a:solidFill>
                <a:latin typeface="Quicksand" panose="020B0604020202020204" charset="0"/>
              </a:rPr>
              <a:t>Let’s find out about more    about our extraordinary    home!</a:t>
            </a:r>
            <a:endParaRPr lang="en-GB" b="1" dirty="0">
              <a:solidFill>
                <a:srgbClr val="4E6A84"/>
              </a:solidFill>
              <a:latin typeface="Quicksand" panose="020B0604020202020204" charset="0"/>
            </a:endParaRPr>
          </a:p>
        </p:txBody>
      </p:sp>
      <p:pic>
        <p:nvPicPr>
          <p:cNvPr id="9" name="Picture 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666081" y="5284217"/>
            <a:ext cx="1373637" cy="1373637"/>
          </a:xfrm>
          <a:prstGeom prst="rect">
            <a:avLst/>
          </a:prstGeom>
        </p:spPr>
      </p:pic>
      <p:pic>
        <p:nvPicPr>
          <p:cNvPr id="15" name="Picture 14"/>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59451" y="0"/>
            <a:ext cx="3297354" cy="2099861"/>
          </a:xfrm>
          <a:prstGeom prst="rect">
            <a:avLst/>
          </a:prstGeom>
        </p:spPr>
      </p:pic>
      <p:pic>
        <p:nvPicPr>
          <p:cNvPr id="16" name="Picture 15"/>
          <p:cNvPicPr>
            <a:picLocks noChangeAspect="1"/>
          </p:cNvPicPr>
          <p:nvPr/>
        </p:nvPicPr>
        <p:blipFill rotWithShape="1">
          <a:blip r:embed="rId8" cstate="email">
            <a:extLst>
              <a:ext uri="{BEBA8EAE-BF5A-486C-A8C5-ECC9F3942E4B}">
                <a14:imgProps xmlns:a14="http://schemas.microsoft.com/office/drawing/2010/main">
                  <a14:imgLayer r:embed="rId9">
                    <a14:imgEffect>
                      <a14:backgroundRemoval t="7390" b="89917" l="0" r="97510">
                        <a14:foregroundMark x1="56130" y1="85704" x2="45977" y2="85773"/>
                        <a14:backgroundMark x1="53448" y1="83633" x2="53448" y2="83633"/>
                      </a14:backgroundRemoval>
                    </a14:imgEffect>
                  </a14:imgLayer>
                </a14:imgProps>
              </a:ext>
              <a:ext uri="{28A0092B-C50C-407E-A947-70E740481C1C}">
                <a14:useLocalDpi xmlns:a14="http://schemas.microsoft.com/office/drawing/2010/main"/>
              </a:ext>
            </a:extLst>
          </a:blip>
          <a:srcRect r="-4780"/>
          <a:stretch/>
        </p:blipFill>
        <p:spPr>
          <a:xfrm>
            <a:off x="3495057" y="893383"/>
            <a:ext cx="2971197" cy="7859609"/>
          </a:xfrm>
          <a:prstGeom prst="rect">
            <a:avLst/>
          </a:prstGeom>
        </p:spPr>
      </p:pic>
      <p:pic>
        <p:nvPicPr>
          <p:cNvPr id="17" name="Picture 16"/>
          <p:cNvPicPr>
            <a:picLocks noChangeAspect="1"/>
          </p:cNvPicPr>
          <p:nvPr/>
        </p:nvPicPr>
        <p:blipFill rotWithShape="1">
          <a:blip r:embed="rId10" cstate="email">
            <a:extLst>
              <a:ext uri="{BEBA8EAE-BF5A-486C-A8C5-ECC9F3942E4B}">
                <a14:imgProps xmlns:a14="http://schemas.microsoft.com/office/drawing/2010/main">
                  <a14:imgLayer r:embed="rId11">
                    <a14:imgEffect>
                      <a14:backgroundRemoval t="7431" b="90417" l="18978" r="100000">
                        <a14:foregroundMark x1="56204" y1="19653" x2="64781" y2="85069"/>
                        <a14:foregroundMark x1="39781" y1="85903" x2="45255" y2="82083"/>
                        <a14:backgroundMark x1="38321" y1="47014" x2="38321" y2="47014"/>
                      </a14:backgroundRemoval>
                    </a14:imgEffect>
                  </a14:imgLayer>
                </a14:imgProps>
              </a:ext>
              <a:ext uri="{28A0092B-C50C-407E-A947-70E740481C1C}">
                <a14:useLocalDpi xmlns:a14="http://schemas.microsoft.com/office/drawing/2010/main"/>
              </a:ext>
            </a:extLst>
          </a:blip>
          <a:srcRect t="-578"/>
          <a:stretch/>
        </p:blipFill>
        <p:spPr>
          <a:xfrm>
            <a:off x="762422" y="822687"/>
            <a:ext cx="2971197" cy="7859609"/>
          </a:xfrm>
          <a:prstGeom prst="rect">
            <a:avLst/>
          </a:prstGeom>
        </p:spPr>
      </p:pic>
    </p:spTree>
    <p:extLst>
      <p:ext uri="{BB962C8B-B14F-4D97-AF65-F5344CB8AC3E}">
        <p14:creationId xmlns:p14="http://schemas.microsoft.com/office/powerpoint/2010/main" val="3690401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4768272"/>
            <a:ext cx="12191999" cy="2108199"/>
          </a:xfrm>
          <a:prstGeom prst="rect">
            <a:avLst/>
          </a:prstGeom>
        </p:spPr>
      </p:pic>
      <p:pic>
        <p:nvPicPr>
          <p:cNvPr id="2" name="Picture 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445000" y="1314451"/>
            <a:ext cx="7068747" cy="4885984"/>
          </a:xfrm>
          <a:prstGeom prst="roundRect">
            <a:avLst/>
          </a:prstGeom>
          <a:ln w="38100">
            <a:solidFill>
              <a:srgbClr val="FFD966"/>
            </a:solidFill>
          </a:ln>
        </p:spPr>
      </p:pic>
      <p:sp>
        <p:nvSpPr>
          <p:cNvPr id="14" name="tab">
            <a:hlinkClick r:id="" action="ppaction://hlinkshowjump?jump=nextslide"/>
            <a:extLst>
              <a:ext uri="{FF2B5EF4-FFF2-40B4-BE49-F238E27FC236}">
                <a16:creationId xmlns:a16="http://schemas.microsoft.com/office/drawing/2014/main" id="{25199870-E06E-7747-AA00-3D82DF46AD19}"/>
              </a:ext>
            </a:extLst>
          </p:cNvPr>
          <p:cNvSpPr/>
          <p:nvPr/>
        </p:nvSpPr>
        <p:spPr>
          <a:xfrm>
            <a:off x="5320864" y="5939226"/>
            <a:ext cx="2972236" cy="522418"/>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rgbClr val="4E6A84"/>
                </a:solidFill>
                <a:latin typeface="Fredoka One" panose="020B0604020202020204" charset="0"/>
              </a:rPr>
              <a:t>Plas Newydd Today</a:t>
            </a:r>
            <a:endParaRPr lang="en-GB" sz="2000" dirty="0">
              <a:solidFill>
                <a:srgbClr val="4E6A84"/>
              </a:solidFill>
              <a:latin typeface="Fredoka One" panose="020B0604020202020204" charset="0"/>
            </a:endParaRPr>
          </a:p>
        </p:txBody>
      </p:sp>
      <p:sp>
        <p:nvSpPr>
          <p:cNvPr id="7" name="Rectangle 6"/>
          <p:cNvSpPr/>
          <p:nvPr/>
        </p:nvSpPr>
        <p:spPr>
          <a:xfrm>
            <a:off x="694594" y="435853"/>
            <a:ext cx="9714787" cy="706347"/>
          </a:xfrm>
          <a:prstGeom prst="rect">
            <a:avLst/>
          </a:prstGeom>
        </p:spPr>
        <p:txBody>
          <a:bodyPr wrap="square">
            <a:spAutoFit/>
          </a:bodyPr>
          <a:lstStyle/>
          <a:p>
            <a:pPr>
              <a:lnSpc>
                <a:spcPct val="107000"/>
              </a:lnSpc>
              <a:spcAft>
                <a:spcPts val="800"/>
              </a:spcAft>
            </a:pPr>
            <a:r>
              <a:rPr lang="en-GB" sz="4000" dirty="0" smtClean="0">
                <a:solidFill>
                  <a:srgbClr val="4E6A84"/>
                </a:solidFill>
                <a:latin typeface="Fredoka One" panose="02000000000000000000" pitchFamily="2" charset="77"/>
              </a:rPr>
              <a:t>A closer look at Plas Newydd</a:t>
            </a:r>
            <a:endParaRPr lang="en-GB" sz="4000" dirty="0">
              <a:solidFill>
                <a:srgbClr val="4E6A84"/>
              </a:solidFill>
              <a:latin typeface="Fredoka One" panose="02000000000000000000" pitchFamily="2" charset="77"/>
            </a:endParaRPr>
          </a:p>
        </p:txBody>
      </p:sp>
      <p:sp>
        <p:nvSpPr>
          <p:cNvPr id="8" name="Rectangle 7"/>
          <p:cNvSpPr/>
          <p:nvPr/>
        </p:nvSpPr>
        <p:spPr>
          <a:xfrm>
            <a:off x="635329" y="1551804"/>
            <a:ext cx="3581071" cy="3600986"/>
          </a:xfrm>
          <a:prstGeom prst="rect">
            <a:avLst/>
          </a:prstGeom>
        </p:spPr>
        <p:txBody>
          <a:bodyPr wrap="square">
            <a:spAutoFit/>
          </a:bodyPr>
          <a:lstStyle/>
          <a:p>
            <a:r>
              <a:rPr lang="en-GB" sz="2000" dirty="0">
                <a:solidFill>
                  <a:srgbClr val="D78643"/>
                </a:solidFill>
                <a:latin typeface="Quicksand" panose="020B0604020202020204" charset="0"/>
              </a:rPr>
              <a:t>When you first lay eyes on Plas Newydd as we know it today, you might think the house decorations are </a:t>
            </a:r>
            <a:r>
              <a:rPr lang="en-GB" sz="2400" dirty="0">
                <a:solidFill>
                  <a:srgbClr val="D78643"/>
                </a:solidFill>
                <a:latin typeface="Fredoka One" panose="020B0604020202020204" charset="0"/>
              </a:rPr>
              <a:t>symmetrical</a:t>
            </a:r>
            <a:r>
              <a:rPr lang="en-GB" sz="2400" dirty="0">
                <a:solidFill>
                  <a:srgbClr val="D78643"/>
                </a:solidFill>
                <a:latin typeface="Quicksand" panose="020B0604020202020204" charset="0"/>
              </a:rPr>
              <a:t>.</a:t>
            </a:r>
            <a:r>
              <a:rPr lang="en-GB" sz="2000" dirty="0">
                <a:solidFill>
                  <a:srgbClr val="D78643"/>
                </a:solidFill>
                <a:latin typeface="Quicksand" panose="020B0604020202020204" charset="0"/>
              </a:rPr>
              <a:t> </a:t>
            </a:r>
            <a:endParaRPr lang="en-GB" sz="2000" dirty="0" smtClean="0">
              <a:solidFill>
                <a:srgbClr val="D78643"/>
              </a:solidFill>
              <a:latin typeface="Quicksand" panose="020B0604020202020204" charset="0"/>
            </a:endParaRPr>
          </a:p>
          <a:p>
            <a:endParaRPr lang="en-GB" sz="2000" dirty="0">
              <a:solidFill>
                <a:srgbClr val="D78643"/>
              </a:solidFill>
              <a:latin typeface="Quicksand" panose="020B0604020202020204" charset="0"/>
            </a:endParaRPr>
          </a:p>
          <a:p>
            <a:r>
              <a:rPr lang="en-GB" sz="2000" dirty="0" smtClean="0">
                <a:solidFill>
                  <a:srgbClr val="D78643"/>
                </a:solidFill>
                <a:latin typeface="Quicksand" panose="020B0604020202020204" charset="0"/>
              </a:rPr>
              <a:t>However</a:t>
            </a:r>
            <a:r>
              <a:rPr lang="en-GB" sz="2000" dirty="0">
                <a:solidFill>
                  <a:srgbClr val="D78643"/>
                </a:solidFill>
                <a:latin typeface="Quicksand" panose="020B0604020202020204" charset="0"/>
              </a:rPr>
              <a:t>, a closer look reveals a delightful </a:t>
            </a:r>
            <a:r>
              <a:rPr lang="en-GB" sz="2400" dirty="0">
                <a:solidFill>
                  <a:srgbClr val="D78643"/>
                </a:solidFill>
                <a:latin typeface="Fredoka One" panose="020B0604020202020204" charset="0"/>
              </a:rPr>
              <a:t>asymmetry</a:t>
            </a:r>
            <a:r>
              <a:rPr lang="en-GB" sz="2000" dirty="0">
                <a:solidFill>
                  <a:srgbClr val="D78643"/>
                </a:solidFill>
                <a:latin typeface="Quicksand" panose="020B0604020202020204" charset="0"/>
              </a:rPr>
              <a:t> hidden within the repeating patterns of its Tudor revival architecture. </a:t>
            </a:r>
          </a:p>
        </p:txBody>
      </p:sp>
    </p:spTree>
    <p:extLst>
      <p:ext uri="{BB962C8B-B14F-4D97-AF65-F5344CB8AC3E}">
        <p14:creationId xmlns:p14="http://schemas.microsoft.com/office/powerpoint/2010/main" val="469499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4037366"/>
            <a:ext cx="12193059" cy="2858376"/>
          </a:xfrm>
          <a:prstGeom prst="rect">
            <a:avLst/>
          </a:prstGeom>
        </p:spPr>
      </p:pic>
      <p:pic>
        <p:nvPicPr>
          <p:cNvPr id="23" name="Graphic 15">
            <a:extLst>
              <a:ext uri="{FF2B5EF4-FFF2-40B4-BE49-F238E27FC236}">
                <a16:creationId xmlns:a16="http://schemas.microsoft.com/office/drawing/2014/main" id="{6212A04D-3FC7-6E40-AA1A-1C4910D08841}"/>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717467" y="408244"/>
            <a:ext cx="5256244" cy="7443385"/>
          </a:xfrm>
          <a:prstGeom prst="rect">
            <a:avLst/>
          </a:prstGeom>
        </p:spPr>
      </p:pic>
      <p:grpSp>
        <p:nvGrpSpPr>
          <p:cNvPr id="4" name="Group 3"/>
          <p:cNvGrpSpPr/>
          <p:nvPr/>
        </p:nvGrpSpPr>
        <p:grpSpPr>
          <a:xfrm>
            <a:off x="1210256" y="1497699"/>
            <a:ext cx="9323588" cy="7153497"/>
            <a:chOff x="1162938" y="1637399"/>
            <a:chExt cx="8640672" cy="7153497"/>
          </a:xfrm>
        </p:grpSpPr>
        <p:sp>
          <p:nvSpPr>
            <p:cNvPr id="10" name="TextBox 9">
              <a:extLst>
                <a:ext uri="{FF2B5EF4-FFF2-40B4-BE49-F238E27FC236}">
                  <a16:creationId xmlns:a16="http://schemas.microsoft.com/office/drawing/2014/main" id="{F9595D39-4F6C-EA45-9027-DC4783050CFC}"/>
                </a:ext>
              </a:extLst>
            </p:cNvPr>
            <p:cNvSpPr txBox="1"/>
            <p:nvPr/>
          </p:nvSpPr>
          <p:spPr>
            <a:xfrm>
              <a:off x="5773966" y="1945974"/>
              <a:ext cx="4029644" cy="369332"/>
            </a:xfrm>
            <a:prstGeom prst="rect">
              <a:avLst/>
            </a:prstGeom>
            <a:noFill/>
          </p:spPr>
          <p:txBody>
            <a:bodyPr wrap="square" rtlCol="0">
              <a:spAutoFit/>
            </a:bodyPr>
            <a:lstStyle/>
            <a:p>
              <a:endParaRPr lang="en-US" dirty="0"/>
            </a:p>
          </p:txBody>
        </p:sp>
        <p:sp>
          <p:nvSpPr>
            <p:cNvPr id="2" name="Rectangle 1"/>
            <p:cNvSpPr/>
            <p:nvPr/>
          </p:nvSpPr>
          <p:spPr>
            <a:xfrm>
              <a:off x="1162938" y="1637399"/>
              <a:ext cx="3928694" cy="7153497"/>
            </a:xfrm>
            <a:prstGeom prst="rect">
              <a:avLst/>
            </a:prstGeom>
          </p:spPr>
          <p:txBody>
            <a:bodyPr wrap="square">
              <a:spAutoFit/>
            </a:bodyPr>
            <a:lstStyle/>
            <a:p>
              <a:pPr>
                <a:lnSpc>
                  <a:spcPct val="107000"/>
                </a:lnSpc>
                <a:spcAft>
                  <a:spcPts val="800"/>
                </a:spcAft>
              </a:pPr>
              <a:r>
                <a:rPr lang="en-GB" sz="4000" dirty="0" smtClean="0">
                  <a:solidFill>
                    <a:srgbClr val="FFD966"/>
                  </a:solidFill>
                  <a:latin typeface="Fredoka One" panose="02000000000000000000" pitchFamily="2" charset="77"/>
                </a:rPr>
                <a:t>Activity            </a:t>
              </a:r>
              <a:r>
                <a:rPr lang="en-GB" sz="2800" dirty="0" smtClean="0">
                  <a:solidFill>
                    <a:srgbClr val="FFFFFF"/>
                  </a:solidFill>
                  <a:latin typeface="Fredoka One" panose="020B0604020202020204" charset="0"/>
                </a:rPr>
                <a:t>Plas </a:t>
              </a:r>
              <a:r>
                <a:rPr lang="en-GB" sz="2800" dirty="0">
                  <a:solidFill>
                    <a:srgbClr val="FFFFFF"/>
                  </a:solidFill>
                  <a:latin typeface="Fredoka One" panose="020B0604020202020204" charset="0"/>
                </a:rPr>
                <a:t>Newydd </a:t>
              </a:r>
              <a:r>
                <a:rPr lang="en-GB" sz="2800" dirty="0" smtClean="0">
                  <a:solidFill>
                    <a:srgbClr val="FFFFFF"/>
                  </a:solidFill>
                  <a:latin typeface="Fredoka One" panose="020B0604020202020204" charset="0"/>
                </a:rPr>
                <a:t>symmetry</a:t>
              </a:r>
            </a:p>
            <a:p>
              <a:r>
                <a:rPr lang="en-GB" sz="2800" dirty="0" smtClean="0">
                  <a:solidFill>
                    <a:srgbClr val="FFFFFF"/>
                  </a:solidFill>
                  <a:latin typeface="Fredoka One" panose="020B0604020202020204" charset="0"/>
                </a:rPr>
                <a:t>You </a:t>
              </a:r>
              <a:r>
                <a:rPr lang="en-GB" sz="2800" dirty="0">
                  <a:solidFill>
                    <a:srgbClr val="FFFFFF"/>
                  </a:solidFill>
                  <a:latin typeface="Fredoka One" panose="020B0604020202020204" charset="0"/>
                </a:rPr>
                <a:t>will need</a:t>
              </a:r>
              <a:r>
                <a:rPr lang="en-GB" sz="2800" dirty="0" smtClean="0">
                  <a:solidFill>
                    <a:srgbClr val="FFFFFF"/>
                  </a:solidFill>
                  <a:latin typeface="Fredoka One" panose="020B0604020202020204" charset="0"/>
                </a:rPr>
                <a:t>:</a:t>
              </a:r>
            </a:p>
            <a:p>
              <a:endParaRPr lang="en-GB" sz="1400" dirty="0">
                <a:solidFill>
                  <a:srgbClr val="FFFFFF"/>
                </a:solidFill>
                <a:latin typeface="Fredoka One" panose="020B0604020202020204" charset="0"/>
              </a:endParaRPr>
            </a:p>
            <a:p>
              <a:pPr marL="285750" indent="-285750">
                <a:buFont typeface="Arial" panose="020B0604020202020204" pitchFamily="34" charset="0"/>
                <a:buChar char="•"/>
              </a:pPr>
              <a:r>
                <a:rPr lang="en-GB" sz="1600" dirty="0">
                  <a:solidFill>
                    <a:srgbClr val="FFFFFF"/>
                  </a:solidFill>
                  <a:latin typeface="Quicksand" panose="020B0604020202020204" charset="0"/>
                </a:rPr>
                <a:t>A4 plain white paper</a:t>
              </a:r>
            </a:p>
            <a:p>
              <a:pPr marL="285750" indent="-285750">
                <a:buFont typeface="Arial" panose="020B0604020202020204" pitchFamily="34" charset="0"/>
                <a:buChar char="•"/>
              </a:pPr>
              <a:r>
                <a:rPr lang="en-GB" sz="1600" dirty="0">
                  <a:solidFill>
                    <a:srgbClr val="FFFFFF"/>
                  </a:solidFill>
                  <a:latin typeface="Quicksand" panose="020B0604020202020204" charset="0"/>
                </a:rPr>
                <a:t>black and white poster or acrylic paint</a:t>
              </a:r>
            </a:p>
            <a:p>
              <a:pPr marL="285750" indent="-285750">
                <a:buFont typeface="Arial" panose="020B0604020202020204" pitchFamily="34" charset="0"/>
                <a:buChar char="•"/>
              </a:pPr>
              <a:r>
                <a:rPr lang="en-GB" sz="1600" dirty="0">
                  <a:solidFill>
                    <a:srgbClr val="FFFFFF"/>
                  </a:solidFill>
                  <a:latin typeface="Quicksand" panose="020B0604020202020204" charset="0"/>
                </a:rPr>
                <a:t>brushes</a:t>
              </a:r>
            </a:p>
            <a:p>
              <a:pPr marL="285750" indent="-285750">
                <a:buFont typeface="Arial" panose="020B0604020202020204" pitchFamily="34" charset="0"/>
                <a:buChar char="•"/>
              </a:pPr>
              <a:r>
                <a:rPr lang="en-GB" sz="1600" dirty="0">
                  <a:solidFill>
                    <a:srgbClr val="FFFFFF"/>
                  </a:solidFill>
                  <a:latin typeface="Quicksand" panose="020B0604020202020204" charset="0"/>
                </a:rPr>
                <a:t>water pot and mixing palette</a:t>
              </a:r>
            </a:p>
            <a:p>
              <a:pPr marL="285750" indent="-285750">
                <a:buFont typeface="Arial" panose="020B0604020202020204" pitchFamily="34" charset="0"/>
                <a:buChar char="•"/>
              </a:pPr>
              <a:r>
                <a:rPr lang="en-GB" sz="1600" dirty="0">
                  <a:solidFill>
                    <a:srgbClr val="FFFFFF"/>
                  </a:solidFill>
                  <a:latin typeface="Quicksand" panose="020B0604020202020204" charset="0"/>
                </a:rPr>
                <a:t>modern images of Plas Newydd</a:t>
              </a:r>
            </a:p>
            <a:p>
              <a:pPr marL="285750" indent="-285750">
                <a:buFont typeface="Arial" panose="020B0604020202020204" pitchFamily="34" charset="0"/>
                <a:buChar char="•"/>
              </a:pPr>
              <a:r>
                <a:rPr lang="en-GB" sz="1600" dirty="0">
                  <a:solidFill>
                    <a:srgbClr val="FFFFFF"/>
                  </a:solidFill>
                  <a:latin typeface="Quicksand" panose="020B0604020202020204" charset="0"/>
                </a:rPr>
                <a:t>Pencil</a:t>
              </a:r>
            </a:p>
            <a:p>
              <a:pPr marL="285750" indent="-285750">
                <a:buFont typeface="Arial" panose="020B0604020202020204" pitchFamily="34" charset="0"/>
                <a:buChar char="•"/>
              </a:pPr>
              <a:r>
                <a:rPr lang="en-GB" sz="1600" dirty="0">
                  <a:solidFill>
                    <a:srgbClr val="FFFFFF"/>
                  </a:solidFill>
                  <a:latin typeface="Quicksand" panose="020B0604020202020204" charset="0"/>
                </a:rPr>
                <a:t>Ruler</a:t>
              </a:r>
            </a:p>
            <a:p>
              <a:pPr marL="285750" indent="-285750">
                <a:buFont typeface="Arial" panose="020B0604020202020204" pitchFamily="34" charset="0"/>
                <a:buChar char="•"/>
              </a:pPr>
              <a:r>
                <a:rPr lang="en-GB" sz="1600" dirty="0">
                  <a:solidFill>
                    <a:srgbClr val="FFFFFF"/>
                  </a:solidFill>
                  <a:latin typeface="Quicksand" panose="020B0604020202020204" charset="0"/>
                </a:rPr>
                <a:t>Scissors</a:t>
              </a:r>
            </a:p>
            <a:p>
              <a:pPr marL="285750" indent="-285750">
                <a:buFont typeface="Arial" panose="020B0604020202020204" pitchFamily="34" charset="0"/>
                <a:buChar char="•"/>
              </a:pPr>
              <a:r>
                <a:rPr lang="en-GB" sz="1600" dirty="0">
                  <a:solidFill>
                    <a:srgbClr val="FFFFFF"/>
                  </a:solidFill>
                  <a:latin typeface="Quicksand" panose="020B0604020202020204" charset="0"/>
                </a:rPr>
                <a:t>felt pens</a:t>
              </a:r>
            </a:p>
            <a:p>
              <a:pPr marL="285750" indent="-285750">
                <a:buFont typeface="Arial" panose="020B0604020202020204" pitchFamily="34" charset="0"/>
                <a:buChar char="•"/>
              </a:pPr>
              <a:r>
                <a:rPr lang="en-GB" sz="1600" dirty="0">
                  <a:solidFill>
                    <a:srgbClr val="FFFFFF"/>
                  </a:solidFill>
                  <a:latin typeface="Quicksand" panose="020B0604020202020204" charset="0"/>
                </a:rPr>
                <a:t>large portable rectangular mirror (optional)</a:t>
              </a:r>
              <a:endParaRPr lang="en-GB" sz="2400" dirty="0">
                <a:solidFill>
                  <a:srgbClr val="FFFFFF"/>
                </a:solidFill>
                <a:latin typeface="Quicksand" panose="020B0604020202020204" charset="0"/>
              </a:endParaRPr>
            </a:p>
            <a:p>
              <a:endParaRPr lang="en-GB" sz="4000" dirty="0">
                <a:solidFill>
                  <a:schemeClr val="bg1"/>
                </a:solidFill>
                <a:latin typeface="Quicksand" pitchFamily="2" charset="77"/>
              </a:endParaRPr>
            </a:p>
            <a:p>
              <a:endParaRPr lang="en-US" sz="2800" dirty="0"/>
            </a:p>
            <a:p>
              <a:pPr>
                <a:lnSpc>
                  <a:spcPct val="107000"/>
                </a:lnSpc>
                <a:spcAft>
                  <a:spcPts val="800"/>
                </a:spcAft>
              </a:pPr>
              <a:endParaRPr lang="en-GB" sz="2800" dirty="0">
                <a:solidFill>
                  <a:srgbClr val="FFFFFF"/>
                </a:solidFill>
                <a:latin typeface="Fredoka One" panose="020B0604020202020204" charset="0"/>
              </a:endParaRPr>
            </a:p>
            <a:p>
              <a:pPr>
                <a:lnSpc>
                  <a:spcPct val="107000"/>
                </a:lnSpc>
                <a:spcAft>
                  <a:spcPts val="800"/>
                </a:spcAft>
              </a:pPr>
              <a:endParaRPr lang="en-GB" sz="4000" dirty="0">
                <a:solidFill>
                  <a:srgbClr val="FFD966"/>
                </a:solidFill>
                <a:latin typeface="Fredoka One" panose="02000000000000000000" pitchFamily="2" charset="77"/>
              </a:endParaRPr>
            </a:p>
          </p:txBody>
        </p:sp>
      </p:grpSp>
      <p:pic>
        <p:nvPicPr>
          <p:cNvPr id="3" name="Picture 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5400000">
            <a:off x="7120763" y="149580"/>
            <a:ext cx="3495024" cy="4973688"/>
          </a:xfrm>
          <a:prstGeom prst="roundRect">
            <a:avLst/>
          </a:prstGeom>
          <a:ln w="38100">
            <a:solidFill>
              <a:srgbClr val="FFD966"/>
            </a:solidFill>
          </a:ln>
        </p:spPr>
      </p:pic>
      <p:pic>
        <p:nvPicPr>
          <p:cNvPr id="11" name="Picture 10"/>
          <p:cNvPicPr>
            <a:picLocks noChangeAspect="1"/>
          </p:cNvPicPr>
          <p:nvPr/>
        </p:nvPicPr>
        <p:blipFill rotWithShape="1">
          <a:blip r:embed="rId10" cstate="email">
            <a:extLst>
              <a:ext uri="{BEBA8EAE-BF5A-486C-A8C5-ECC9F3942E4B}">
                <a14:imgProps xmlns:a14="http://schemas.microsoft.com/office/drawing/2010/main">
                  <a14:imgLayer r:embed="rId11">
                    <a14:imgEffect>
                      <a14:backgroundRemoval t="7390" b="89917" l="0" r="97510">
                        <a14:foregroundMark x1="56130" y1="85704" x2="45977" y2="85773"/>
                        <a14:backgroundMark x1="53448" y1="83633" x2="53448" y2="83633"/>
                      </a14:backgroundRemoval>
                    </a14:imgEffect>
                  </a14:imgLayer>
                </a14:imgProps>
              </a:ext>
              <a:ext uri="{28A0092B-C50C-407E-A947-70E740481C1C}">
                <a14:useLocalDpi xmlns:a14="http://schemas.microsoft.com/office/drawing/2010/main"/>
              </a:ext>
            </a:extLst>
          </a:blip>
          <a:srcRect r="-4780"/>
          <a:stretch/>
        </p:blipFill>
        <p:spPr>
          <a:xfrm>
            <a:off x="10065234" y="2313244"/>
            <a:ext cx="2971197" cy="7859609"/>
          </a:xfrm>
          <a:prstGeom prst="rect">
            <a:avLst/>
          </a:prstGeom>
        </p:spPr>
      </p:pic>
      <p:pic>
        <p:nvPicPr>
          <p:cNvPr id="12" name="Picture 11"/>
          <p:cNvPicPr>
            <a:picLocks noChangeAspect="1"/>
          </p:cNvPicPr>
          <p:nvPr/>
        </p:nvPicPr>
        <p:blipFill rotWithShape="1">
          <a:blip r:embed="rId12" cstate="email">
            <a:extLst>
              <a:ext uri="{BEBA8EAE-BF5A-486C-A8C5-ECC9F3942E4B}">
                <a14:imgProps xmlns:a14="http://schemas.microsoft.com/office/drawing/2010/main">
                  <a14:imgLayer r:embed="rId13">
                    <a14:imgEffect>
                      <a14:backgroundRemoval t="7431" b="90417" l="18978" r="100000">
                        <a14:foregroundMark x1="56204" y1="19653" x2="64781" y2="85069"/>
                        <a14:foregroundMark x1="39781" y1="85903" x2="45255" y2="82083"/>
                        <a14:backgroundMark x1="38321" y1="47014" x2="38321" y2="47014"/>
                      </a14:backgroundRemoval>
                    </a14:imgEffect>
                  </a14:imgLayer>
                </a14:imgProps>
              </a:ext>
              <a:ext uri="{28A0092B-C50C-407E-A947-70E740481C1C}">
                <a14:useLocalDpi xmlns:a14="http://schemas.microsoft.com/office/drawing/2010/main"/>
              </a:ext>
            </a:extLst>
          </a:blip>
          <a:srcRect t="-578"/>
          <a:stretch/>
        </p:blipFill>
        <p:spPr>
          <a:xfrm>
            <a:off x="7521930" y="2636424"/>
            <a:ext cx="2971197" cy="7859609"/>
          </a:xfrm>
          <a:prstGeom prst="rect">
            <a:avLst/>
          </a:prstGeom>
        </p:spPr>
      </p:pic>
    </p:spTree>
    <p:extLst>
      <p:ext uri="{BB962C8B-B14F-4D97-AF65-F5344CB8AC3E}">
        <p14:creationId xmlns:p14="http://schemas.microsoft.com/office/powerpoint/2010/main" val="1211838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81247" y="462527"/>
            <a:ext cx="10111099" cy="585545"/>
          </a:xfrm>
          <a:prstGeom prst="rect">
            <a:avLst/>
          </a:prstGeom>
        </p:spPr>
        <p:txBody>
          <a:bodyPr wrap="square">
            <a:spAutoFit/>
          </a:bodyPr>
          <a:lstStyle/>
          <a:p>
            <a:pPr>
              <a:lnSpc>
                <a:spcPct val="107000"/>
              </a:lnSpc>
              <a:spcAft>
                <a:spcPts val="800"/>
              </a:spcAft>
            </a:pPr>
            <a:r>
              <a:rPr lang="en-GB" sz="3200" dirty="0" smtClean="0">
                <a:solidFill>
                  <a:srgbClr val="D78643"/>
                </a:solidFill>
                <a:latin typeface="Fredoka One" panose="02000000000000000000" pitchFamily="2" charset="77"/>
              </a:rPr>
              <a:t>Plas Newydd Symmetry – </a:t>
            </a:r>
            <a:r>
              <a:rPr lang="en-GB" sz="3200" dirty="0" smtClean="0">
                <a:solidFill>
                  <a:srgbClr val="4E6A84"/>
                </a:solidFill>
                <a:latin typeface="Fredoka One" panose="02000000000000000000" pitchFamily="2" charset="77"/>
              </a:rPr>
              <a:t>Instructions</a:t>
            </a:r>
            <a:endParaRPr lang="en-US" sz="3200" dirty="0" smtClean="0">
              <a:solidFill>
                <a:srgbClr val="D78643"/>
              </a:solidFill>
              <a:latin typeface="Quicksand" panose="020B0604020202020204" charset="0"/>
              <a:cs typeface="Arial"/>
            </a:endParaRPr>
          </a:p>
        </p:txBody>
      </p:sp>
      <p:sp>
        <p:nvSpPr>
          <p:cNvPr id="19" name="Rectangle 18"/>
          <p:cNvSpPr/>
          <p:nvPr/>
        </p:nvSpPr>
        <p:spPr>
          <a:xfrm>
            <a:off x="1" y="6342434"/>
            <a:ext cx="12192000" cy="563210"/>
          </a:xfrm>
          <a:prstGeom prst="rect">
            <a:avLst/>
          </a:prstGeom>
          <a:solidFill>
            <a:srgbClr val="9FB7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581247" y="1325487"/>
            <a:ext cx="5225608" cy="4401205"/>
          </a:xfrm>
          <a:prstGeom prst="rect">
            <a:avLst/>
          </a:prstGeom>
        </p:spPr>
        <p:txBody>
          <a:bodyPr wrap="square">
            <a:spAutoFit/>
          </a:bodyPr>
          <a:lstStyle/>
          <a:p>
            <a:pPr marL="342900" indent="-342900">
              <a:buFont typeface="+mj-lt"/>
              <a:buAutoNum type="arabicPeriod"/>
            </a:pPr>
            <a:r>
              <a:rPr lang="en-GB" sz="1400" dirty="0" smtClean="0">
                <a:solidFill>
                  <a:srgbClr val="4E6A84"/>
                </a:solidFill>
                <a:latin typeface="Quicksand" panose="020B0604020202020204" charset="0"/>
              </a:rPr>
              <a:t>Fold a </a:t>
            </a:r>
            <a:r>
              <a:rPr lang="en-GB" sz="1400" dirty="0">
                <a:solidFill>
                  <a:srgbClr val="4E6A84"/>
                </a:solidFill>
                <a:latin typeface="Quicksand" panose="020B0604020202020204" charset="0"/>
              </a:rPr>
              <a:t>piece of A4 paper </a:t>
            </a:r>
            <a:r>
              <a:rPr lang="en-GB" sz="1400" dirty="0" smtClean="0">
                <a:solidFill>
                  <a:srgbClr val="4E6A84"/>
                </a:solidFill>
                <a:latin typeface="Quicksand" panose="020B0604020202020204" charset="0"/>
              </a:rPr>
              <a:t>in half. </a:t>
            </a:r>
          </a:p>
          <a:p>
            <a:pPr marL="342900" indent="-342900">
              <a:buFont typeface="+mj-lt"/>
              <a:buAutoNum type="arabicPeriod"/>
            </a:pPr>
            <a:endParaRPr lang="en-GB" sz="1400" dirty="0">
              <a:solidFill>
                <a:srgbClr val="4E6A84"/>
              </a:solidFill>
              <a:latin typeface="Quicksand" panose="020B0604020202020204" charset="0"/>
            </a:endParaRPr>
          </a:p>
          <a:p>
            <a:pPr marL="342900" indent="-342900">
              <a:buFont typeface="+mj-lt"/>
              <a:buAutoNum type="arabicPeriod"/>
            </a:pPr>
            <a:r>
              <a:rPr lang="en-GB" sz="1400" dirty="0">
                <a:solidFill>
                  <a:srgbClr val="4E6A84"/>
                </a:solidFill>
                <a:latin typeface="Quicksand" panose="020B0604020202020204" charset="0"/>
              </a:rPr>
              <a:t>Using a pencil, draw half of a mock Tudor house on one side of the paper, </a:t>
            </a:r>
            <a:r>
              <a:rPr lang="en-GB" sz="1400" dirty="0" smtClean="0">
                <a:solidFill>
                  <a:srgbClr val="4E6A84"/>
                </a:solidFill>
                <a:latin typeface="Quicksand" panose="020B0604020202020204" charset="0"/>
              </a:rPr>
              <a:t>taking </a:t>
            </a:r>
            <a:r>
              <a:rPr lang="en-GB" sz="1400" dirty="0">
                <a:solidFill>
                  <a:srgbClr val="4E6A84"/>
                </a:solidFill>
                <a:latin typeface="Quicksand" panose="020B0604020202020204" charset="0"/>
              </a:rPr>
              <a:t>inspiration from modern images of Plas Newydd. Keep your design simple for quicker painting</a:t>
            </a:r>
            <a:r>
              <a:rPr lang="en-GB" sz="1400" dirty="0" smtClean="0">
                <a:solidFill>
                  <a:srgbClr val="4E6A84"/>
                </a:solidFill>
                <a:latin typeface="Quicksand" panose="020B0604020202020204" charset="0"/>
              </a:rPr>
              <a:t>.</a:t>
            </a:r>
          </a:p>
          <a:p>
            <a:pPr marL="342900" indent="-342900">
              <a:buFont typeface="+mj-lt"/>
              <a:buAutoNum type="arabicPeriod"/>
            </a:pPr>
            <a:endParaRPr lang="en-GB" sz="1400" dirty="0">
              <a:solidFill>
                <a:srgbClr val="4E6A84"/>
              </a:solidFill>
              <a:latin typeface="Quicksand" panose="020B0604020202020204" charset="0"/>
            </a:endParaRPr>
          </a:p>
          <a:p>
            <a:pPr marL="342900" indent="-342900">
              <a:buFont typeface="+mj-lt"/>
              <a:buAutoNum type="arabicPeriod"/>
            </a:pPr>
            <a:r>
              <a:rPr lang="en-GB" sz="1400" dirty="0">
                <a:solidFill>
                  <a:srgbClr val="4E6A84"/>
                </a:solidFill>
                <a:latin typeface="Quicksand" panose="020B0604020202020204" charset="0"/>
              </a:rPr>
              <a:t>S</a:t>
            </a:r>
            <a:r>
              <a:rPr lang="en-GB" sz="1400" dirty="0" smtClean="0">
                <a:solidFill>
                  <a:srgbClr val="4E6A84"/>
                </a:solidFill>
                <a:latin typeface="Quicksand" panose="020B0604020202020204" charset="0"/>
              </a:rPr>
              <a:t>tart </a:t>
            </a:r>
            <a:r>
              <a:rPr lang="en-GB" sz="1400" dirty="0">
                <a:solidFill>
                  <a:srgbClr val="4E6A84"/>
                </a:solidFill>
                <a:latin typeface="Quicksand" panose="020B0604020202020204" charset="0"/>
              </a:rPr>
              <a:t>painting </a:t>
            </a:r>
            <a:r>
              <a:rPr lang="en-GB" sz="1400" dirty="0" smtClean="0">
                <a:solidFill>
                  <a:srgbClr val="4E6A84"/>
                </a:solidFill>
                <a:latin typeface="Quicksand" panose="020B0604020202020204" charset="0"/>
              </a:rPr>
              <a:t>the outlines with </a:t>
            </a:r>
            <a:r>
              <a:rPr lang="en-GB" sz="1400" dirty="0">
                <a:solidFill>
                  <a:srgbClr val="4E6A84"/>
                </a:solidFill>
                <a:latin typeface="Quicksand" panose="020B0604020202020204" charset="0"/>
              </a:rPr>
              <a:t>plenty of </a:t>
            </a:r>
            <a:r>
              <a:rPr lang="en-GB" sz="1400" dirty="0" smtClean="0">
                <a:solidFill>
                  <a:srgbClr val="4E6A84"/>
                </a:solidFill>
                <a:latin typeface="Quicksand" panose="020B0604020202020204" charset="0"/>
              </a:rPr>
              <a:t>black paint</a:t>
            </a:r>
            <a:r>
              <a:rPr lang="en-GB" sz="1400" dirty="0">
                <a:solidFill>
                  <a:srgbClr val="4E6A84"/>
                </a:solidFill>
                <a:latin typeface="Quicksand" panose="020B0604020202020204" charset="0"/>
              </a:rPr>
              <a:t>. </a:t>
            </a:r>
            <a:r>
              <a:rPr lang="en-GB" sz="1400" dirty="0" smtClean="0">
                <a:solidFill>
                  <a:srgbClr val="4E6A84"/>
                </a:solidFill>
                <a:latin typeface="Quicksand" panose="020B0604020202020204" charset="0"/>
              </a:rPr>
              <a:t>Be </a:t>
            </a:r>
            <a:r>
              <a:rPr lang="en-GB" sz="1400" dirty="0">
                <a:solidFill>
                  <a:srgbClr val="4E6A84"/>
                </a:solidFill>
                <a:latin typeface="Quicksand" panose="020B0604020202020204" charset="0"/>
              </a:rPr>
              <a:t>sure to work quickly to avoid the paint drying. If any areas begin to dry, feel free to go back and add more </a:t>
            </a:r>
            <a:r>
              <a:rPr lang="en-GB" sz="1400" dirty="0" smtClean="0">
                <a:solidFill>
                  <a:srgbClr val="4E6A84"/>
                </a:solidFill>
                <a:latin typeface="Quicksand" panose="020B0604020202020204" charset="0"/>
              </a:rPr>
              <a:t>paint. Before </a:t>
            </a:r>
            <a:r>
              <a:rPr lang="en-GB" sz="1400" dirty="0">
                <a:solidFill>
                  <a:srgbClr val="4E6A84"/>
                </a:solidFill>
                <a:latin typeface="Quicksand" panose="020B0604020202020204" charset="0"/>
              </a:rPr>
              <a:t>the paint dries, carefully fold the paper over so that the painted half presses against the blank side. This will create a symmetrical print of your house on the other side. If needed, you can add more paint to the first side and fold the paper again to enhance the symmetry or fill in any gaps</a:t>
            </a:r>
            <a:r>
              <a:rPr lang="en-GB" sz="1400" dirty="0" smtClean="0">
                <a:solidFill>
                  <a:srgbClr val="4E6A84"/>
                </a:solidFill>
                <a:latin typeface="Quicksand" panose="020B0604020202020204" charset="0"/>
              </a:rPr>
              <a:t>.</a:t>
            </a:r>
          </a:p>
          <a:p>
            <a:pPr marL="342900" indent="-342900">
              <a:buFont typeface="+mj-lt"/>
              <a:buAutoNum type="arabicPeriod"/>
            </a:pPr>
            <a:endParaRPr lang="en-GB" sz="1400" dirty="0">
              <a:solidFill>
                <a:srgbClr val="4E6A84"/>
              </a:solidFill>
              <a:latin typeface="Quicksand" panose="020B0604020202020204" charset="0"/>
            </a:endParaRPr>
          </a:p>
          <a:p>
            <a:pPr marL="342900" indent="-342900">
              <a:buFont typeface="+mj-lt"/>
              <a:buAutoNum type="arabicPeriod"/>
            </a:pPr>
            <a:r>
              <a:rPr lang="en-GB" sz="1400" dirty="0">
                <a:solidFill>
                  <a:srgbClr val="4E6A84"/>
                </a:solidFill>
                <a:latin typeface="Quicksand" panose="020B0604020202020204" charset="0"/>
              </a:rPr>
              <a:t>Choose a name for your house and write it on your painting. Don’t forget to include your name as the </a:t>
            </a:r>
            <a:r>
              <a:rPr lang="en-GB" sz="1400" dirty="0" smtClean="0">
                <a:solidFill>
                  <a:srgbClr val="4E6A84"/>
                </a:solidFill>
                <a:latin typeface="Quicksand" panose="020B0604020202020204" charset="0"/>
              </a:rPr>
              <a:t>designer </a:t>
            </a:r>
            <a:r>
              <a:rPr lang="en-GB" sz="1400" dirty="0">
                <a:solidFill>
                  <a:srgbClr val="4E6A84"/>
                </a:solidFill>
                <a:latin typeface="Quicksand" panose="020B0604020202020204" charset="0"/>
              </a:rPr>
              <a:t>of this new dwelling!</a:t>
            </a:r>
          </a:p>
        </p:txBody>
      </p:sp>
      <p:cxnSp>
        <p:nvCxnSpPr>
          <p:cNvPr id="3" name="Straight Connector 2"/>
          <p:cNvCxnSpPr/>
          <p:nvPr/>
        </p:nvCxnSpPr>
        <p:spPr>
          <a:xfrm>
            <a:off x="6096001" y="1325487"/>
            <a:ext cx="38100" cy="4661427"/>
          </a:xfrm>
          <a:prstGeom prst="line">
            <a:avLst/>
          </a:prstGeom>
          <a:ln>
            <a:solidFill>
              <a:srgbClr val="4E6A84"/>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6423248" y="1317474"/>
            <a:ext cx="4924938" cy="4247317"/>
          </a:xfrm>
          <a:prstGeom prst="rect">
            <a:avLst/>
          </a:prstGeom>
        </p:spPr>
        <p:txBody>
          <a:bodyPr wrap="square">
            <a:spAutoFit/>
          </a:bodyPr>
          <a:lstStyle/>
          <a:p>
            <a:pPr marL="342900" indent="-342900">
              <a:buFont typeface="+mj-lt"/>
              <a:buAutoNum type="arabicPeriod" startAt="5"/>
            </a:pPr>
            <a:r>
              <a:rPr lang="en-GB" sz="1400" dirty="0" smtClean="0">
                <a:solidFill>
                  <a:srgbClr val="4E6A84"/>
                </a:solidFill>
                <a:latin typeface="Quicksand" panose="020B0604020202020204" charset="0"/>
              </a:rPr>
              <a:t>Later, when the paintings are dry. Swap </a:t>
            </a:r>
            <a:r>
              <a:rPr lang="en-GB" sz="1400" dirty="0">
                <a:solidFill>
                  <a:srgbClr val="4E6A84"/>
                </a:solidFill>
                <a:latin typeface="Quicksand" panose="020B0604020202020204" charset="0"/>
              </a:rPr>
              <a:t>your painting with </a:t>
            </a:r>
            <a:r>
              <a:rPr lang="en-GB" sz="1400" dirty="0" smtClean="0">
                <a:solidFill>
                  <a:srgbClr val="4E6A84"/>
                </a:solidFill>
                <a:latin typeface="Quicksand" panose="020B0604020202020204" charset="0"/>
              </a:rPr>
              <a:t>a partner. </a:t>
            </a:r>
            <a:r>
              <a:rPr lang="en-GB" sz="1400" dirty="0">
                <a:solidFill>
                  <a:srgbClr val="4E6A84"/>
                </a:solidFill>
                <a:latin typeface="Quicksand" panose="020B0604020202020204" charset="0"/>
              </a:rPr>
              <a:t>Look closely at your partner's house and refer to images of Plas Newydd, both past and </a:t>
            </a:r>
            <a:r>
              <a:rPr lang="en-GB" sz="1400" dirty="0" smtClean="0">
                <a:solidFill>
                  <a:srgbClr val="4E6A84"/>
                </a:solidFill>
                <a:latin typeface="Quicksand" panose="020B0604020202020204" charset="0"/>
              </a:rPr>
              <a:t>present for </a:t>
            </a:r>
            <a:r>
              <a:rPr lang="en-GB" sz="1400" dirty="0">
                <a:solidFill>
                  <a:srgbClr val="4E6A84"/>
                </a:solidFill>
                <a:latin typeface="Quicksand" panose="020B0604020202020204" charset="0"/>
              </a:rPr>
              <a:t>inspiration on how to adapt their design</a:t>
            </a:r>
            <a:r>
              <a:rPr lang="en-GB" sz="1400" dirty="0" smtClean="0">
                <a:solidFill>
                  <a:srgbClr val="4E6A84"/>
                </a:solidFill>
                <a:latin typeface="Quicksand" panose="020B0604020202020204" charset="0"/>
              </a:rPr>
              <a:t>. On a separate piece of plain </a:t>
            </a:r>
            <a:r>
              <a:rPr lang="en-GB" sz="1400" dirty="0">
                <a:solidFill>
                  <a:srgbClr val="4E6A84"/>
                </a:solidFill>
                <a:latin typeface="Quicksand" panose="020B0604020202020204" charset="0"/>
              </a:rPr>
              <a:t>A4 paper you can draw and colour </a:t>
            </a:r>
            <a:r>
              <a:rPr lang="en-GB" sz="1400" dirty="0" smtClean="0">
                <a:solidFill>
                  <a:srgbClr val="4E6A84"/>
                </a:solidFill>
                <a:latin typeface="Quicksand" panose="020B0604020202020204" charset="0"/>
              </a:rPr>
              <a:t>in some new features for their house  such </a:t>
            </a:r>
            <a:r>
              <a:rPr lang="en-GB" sz="1400" dirty="0">
                <a:solidFill>
                  <a:srgbClr val="4E6A84"/>
                </a:solidFill>
                <a:latin typeface="Quicksand" panose="020B0604020202020204" charset="0"/>
              </a:rPr>
              <a:t>as stained glass </a:t>
            </a:r>
            <a:r>
              <a:rPr lang="en-GB" sz="1400" dirty="0" smtClean="0">
                <a:solidFill>
                  <a:srgbClr val="4E6A84"/>
                </a:solidFill>
                <a:latin typeface="Quicksand" panose="020B0604020202020204" charset="0"/>
              </a:rPr>
              <a:t>windows, a porch</a:t>
            </a:r>
            <a:r>
              <a:rPr lang="en-GB" sz="1400" dirty="0">
                <a:solidFill>
                  <a:srgbClr val="4E6A84"/>
                </a:solidFill>
                <a:latin typeface="Quicksand" panose="020B0604020202020204" charset="0"/>
              </a:rPr>
              <a:t>, bigger or </a:t>
            </a:r>
            <a:r>
              <a:rPr lang="en-GB" sz="1400" dirty="0" smtClean="0">
                <a:solidFill>
                  <a:srgbClr val="4E6A84"/>
                </a:solidFill>
                <a:latin typeface="Quicksand" panose="020B0604020202020204" charset="0"/>
              </a:rPr>
              <a:t>differently </a:t>
            </a:r>
            <a:r>
              <a:rPr lang="en-GB" sz="1400" dirty="0">
                <a:solidFill>
                  <a:srgbClr val="4E6A84"/>
                </a:solidFill>
                <a:latin typeface="Quicksand" panose="020B0604020202020204" charset="0"/>
              </a:rPr>
              <a:t>shaped windows, chimneys and carvings. Cut out the new features and place them on top of your friend’s </a:t>
            </a:r>
            <a:r>
              <a:rPr lang="en-GB" sz="1400" dirty="0" smtClean="0">
                <a:solidFill>
                  <a:srgbClr val="4E6A84"/>
                </a:solidFill>
                <a:latin typeface="Quicksand" panose="020B0604020202020204" charset="0"/>
              </a:rPr>
              <a:t>house</a:t>
            </a:r>
            <a:r>
              <a:rPr lang="en-GB" sz="1400" dirty="0">
                <a:solidFill>
                  <a:srgbClr val="4E6A84"/>
                </a:solidFill>
                <a:latin typeface="Quicksand" panose="020B0604020202020204" charset="0"/>
              </a:rPr>
              <a:t> </a:t>
            </a:r>
            <a:r>
              <a:rPr lang="en-GB" sz="1400" dirty="0" smtClean="0">
                <a:solidFill>
                  <a:srgbClr val="4E6A84"/>
                </a:solidFill>
                <a:latin typeface="Quicksand" panose="020B0604020202020204" charset="0"/>
              </a:rPr>
              <a:t>to enhance the design.</a:t>
            </a:r>
          </a:p>
          <a:p>
            <a:pPr marL="342900" indent="-342900">
              <a:buFont typeface="+mj-lt"/>
              <a:buAutoNum type="arabicPeriod" startAt="5"/>
            </a:pPr>
            <a:endParaRPr lang="en-GB" sz="1400" dirty="0">
              <a:solidFill>
                <a:srgbClr val="4E6A84"/>
              </a:solidFill>
              <a:latin typeface="Quicksand" panose="020B0604020202020204" charset="0"/>
            </a:endParaRPr>
          </a:p>
          <a:p>
            <a:pPr marL="342900" indent="-342900">
              <a:buFont typeface="+mj-lt"/>
              <a:buAutoNum type="arabicPeriod" startAt="5"/>
            </a:pPr>
            <a:r>
              <a:rPr lang="en-GB" sz="1400" dirty="0">
                <a:solidFill>
                  <a:srgbClr val="4E6A84"/>
                </a:solidFill>
                <a:latin typeface="Quicksand" panose="020B0604020202020204" charset="0"/>
              </a:rPr>
              <a:t>With everyone’s </a:t>
            </a:r>
            <a:r>
              <a:rPr lang="en-GB" sz="1400" dirty="0" smtClean="0">
                <a:solidFill>
                  <a:srgbClr val="4E6A84"/>
                </a:solidFill>
                <a:latin typeface="Quicksand" panose="020B0604020202020204" charset="0"/>
              </a:rPr>
              <a:t>paintings, </a:t>
            </a:r>
            <a:r>
              <a:rPr lang="en-GB" sz="1400" dirty="0">
                <a:solidFill>
                  <a:srgbClr val="4E6A84"/>
                </a:solidFill>
                <a:latin typeface="Quicksand" panose="020B0604020202020204" charset="0"/>
              </a:rPr>
              <a:t>make a gallery  </a:t>
            </a:r>
            <a:r>
              <a:rPr lang="en-GB" sz="1400" dirty="0" smtClean="0">
                <a:solidFill>
                  <a:srgbClr val="4E6A84"/>
                </a:solidFill>
                <a:latin typeface="Quicksand" panose="020B0604020202020204" charset="0"/>
              </a:rPr>
              <a:t>                of </a:t>
            </a:r>
            <a:r>
              <a:rPr lang="en-GB" sz="1400" dirty="0">
                <a:solidFill>
                  <a:srgbClr val="4E6A84"/>
                </a:solidFill>
                <a:latin typeface="Quicksand" panose="020B0604020202020204" charset="0"/>
              </a:rPr>
              <a:t>houses inspired by Plas Newydd. You </a:t>
            </a:r>
            <a:r>
              <a:rPr lang="en-GB" sz="1400" dirty="0" smtClean="0">
                <a:solidFill>
                  <a:srgbClr val="4E6A84"/>
                </a:solidFill>
                <a:latin typeface="Quicksand" panose="020B0604020202020204" charset="0"/>
              </a:rPr>
              <a:t>                         can </a:t>
            </a:r>
            <a:r>
              <a:rPr lang="en-GB" sz="1400" dirty="0">
                <a:solidFill>
                  <a:srgbClr val="4E6A84"/>
                </a:solidFill>
                <a:latin typeface="Quicksand" panose="020B0604020202020204" charset="0"/>
              </a:rPr>
              <a:t>also use the large mirror to explore  </a:t>
            </a:r>
            <a:r>
              <a:rPr lang="en-GB" sz="1400" dirty="0" smtClean="0">
                <a:solidFill>
                  <a:srgbClr val="4E6A84"/>
                </a:solidFill>
                <a:latin typeface="Quicksand" panose="020B0604020202020204" charset="0"/>
              </a:rPr>
              <a:t>                    the </a:t>
            </a:r>
            <a:r>
              <a:rPr lang="en-GB" sz="1400" dirty="0">
                <a:solidFill>
                  <a:srgbClr val="4E6A84"/>
                </a:solidFill>
                <a:latin typeface="Quicksand" panose="020B0604020202020204" charset="0"/>
              </a:rPr>
              <a:t>symmetry of the new improved houses </a:t>
            </a:r>
            <a:r>
              <a:rPr lang="en-GB" sz="1400" dirty="0" smtClean="0">
                <a:solidFill>
                  <a:srgbClr val="4E6A84"/>
                </a:solidFill>
                <a:latin typeface="Quicksand" panose="020B0604020202020204" charset="0"/>
              </a:rPr>
              <a:t>                 by </a:t>
            </a:r>
            <a:r>
              <a:rPr lang="en-GB" sz="1400" dirty="0">
                <a:solidFill>
                  <a:srgbClr val="4E6A84"/>
                </a:solidFill>
                <a:latin typeface="Quicksand" panose="020B0604020202020204" charset="0"/>
              </a:rPr>
              <a:t>placing it along the fold line of the painting. </a:t>
            </a:r>
            <a:r>
              <a:rPr lang="en-GB" sz="1400" dirty="0" smtClean="0">
                <a:solidFill>
                  <a:srgbClr val="4E6A84"/>
                </a:solidFill>
                <a:latin typeface="Quicksand" panose="020B0604020202020204" charset="0"/>
              </a:rPr>
              <a:t>  Which </a:t>
            </a:r>
            <a:r>
              <a:rPr lang="en-GB" sz="1400" dirty="0">
                <a:solidFill>
                  <a:srgbClr val="4E6A84"/>
                </a:solidFill>
                <a:latin typeface="Quicksand" panose="020B0604020202020204" charset="0"/>
              </a:rPr>
              <a:t>side looks best to you or do you prefer </a:t>
            </a:r>
            <a:r>
              <a:rPr lang="en-GB" sz="1400" dirty="0" smtClean="0">
                <a:solidFill>
                  <a:srgbClr val="4E6A84"/>
                </a:solidFill>
                <a:latin typeface="Quicksand" panose="020B0604020202020204" charset="0"/>
              </a:rPr>
              <a:t>           it </a:t>
            </a:r>
            <a:r>
              <a:rPr lang="en-GB" sz="1400" dirty="0">
                <a:solidFill>
                  <a:srgbClr val="4E6A84"/>
                </a:solidFill>
                <a:latin typeface="Quicksand" panose="020B0604020202020204" charset="0"/>
              </a:rPr>
              <a:t>asymmetrical? </a:t>
            </a:r>
          </a:p>
          <a:p>
            <a:endParaRPr lang="en-GB" dirty="0" smtClean="0">
              <a:solidFill>
                <a:srgbClr val="4E6A84"/>
              </a:solidFill>
              <a:latin typeface="Fredoka One" panose="020B0604020202020204" charset="0"/>
            </a:endParaRPr>
          </a:p>
        </p:txBody>
      </p:sp>
      <p:pic>
        <p:nvPicPr>
          <p:cNvPr id="7" name="Picture 6"/>
          <p:cNvPicPr>
            <a:picLocks noChangeAspect="1"/>
          </p:cNvPicPr>
          <p:nvPr/>
        </p:nvPicPr>
        <p:blipFill rotWithShape="1">
          <a:blip r:embed="rId3" cstate="email">
            <a:extLst>
              <a:ext uri="{BEBA8EAE-BF5A-486C-A8C5-ECC9F3942E4B}">
                <a14:imgProps xmlns:a14="http://schemas.microsoft.com/office/drawing/2010/main">
                  <a14:imgLayer r:embed="rId4">
                    <a14:imgEffect>
                      <a14:backgroundRemoval t="7431" b="90417" l="18978" r="100000">
                        <a14:foregroundMark x1="56204" y1="19653" x2="64781" y2="85069"/>
                        <a14:foregroundMark x1="39781" y1="85903" x2="45255" y2="82083"/>
                        <a14:backgroundMark x1="38321" y1="47014" x2="38321" y2="47014"/>
                      </a14:backgroundRemoval>
                    </a14:imgEffect>
                  </a14:imgLayer>
                </a14:imgProps>
              </a:ext>
              <a:ext uri="{28A0092B-C50C-407E-A947-70E740481C1C}">
                <a14:useLocalDpi xmlns:a14="http://schemas.microsoft.com/office/drawing/2010/main"/>
              </a:ext>
            </a:extLst>
          </a:blip>
          <a:srcRect t="-578"/>
          <a:stretch/>
        </p:blipFill>
        <p:spPr>
          <a:xfrm flipH="1">
            <a:off x="10295614" y="231520"/>
            <a:ext cx="3337930" cy="8829717"/>
          </a:xfrm>
          <a:prstGeom prst="rect">
            <a:avLst/>
          </a:prstGeom>
        </p:spPr>
      </p:pic>
    </p:spTree>
    <p:extLst>
      <p:ext uri="{BB962C8B-B14F-4D97-AF65-F5344CB8AC3E}">
        <p14:creationId xmlns:p14="http://schemas.microsoft.com/office/powerpoint/2010/main" val="1715997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3862818"/>
            <a:ext cx="12778668" cy="2995182"/>
          </a:xfrm>
          <a:prstGeom prst="rect">
            <a:avLst/>
          </a:prstGeom>
        </p:spPr>
      </p:pic>
      <p:sp>
        <p:nvSpPr>
          <p:cNvPr id="2" name="Rectangle 1"/>
          <p:cNvSpPr/>
          <p:nvPr/>
        </p:nvSpPr>
        <p:spPr>
          <a:xfrm>
            <a:off x="643794" y="420944"/>
            <a:ext cx="7851790" cy="706347"/>
          </a:xfrm>
          <a:prstGeom prst="rect">
            <a:avLst/>
          </a:prstGeom>
        </p:spPr>
        <p:txBody>
          <a:bodyPr wrap="square">
            <a:spAutoFit/>
          </a:bodyPr>
          <a:lstStyle/>
          <a:p>
            <a:pPr>
              <a:lnSpc>
                <a:spcPct val="107000"/>
              </a:lnSpc>
              <a:spcAft>
                <a:spcPts val="800"/>
              </a:spcAft>
            </a:pPr>
            <a:r>
              <a:rPr lang="en-GB" sz="4000" dirty="0" smtClean="0">
                <a:solidFill>
                  <a:srgbClr val="4E6A84"/>
                </a:solidFill>
                <a:latin typeface="Fredoka One" panose="02000000000000000000" pitchFamily="2" charset="77"/>
              </a:rPr>
              <a:t>Stained glass spectacle</a:t>
            </a:r>
            <a:endParaRPr lang="en-GB" sz="4000" dirty="0">
              <a:solidFill>
                <a:srgbClr val="4E6A84"/>
              </a:solidFill>
              <a:latin typeface="Fredoka One" panose="02000000000000000000" pitchFamily="2" charset="77"/>
            </a:endParaRPr>
          </a:p>
        </p:txBody>
      </p:sp>
      <p:sp>
        <p:nvSpPr>
          <p:cNvPr id="38" name="Rectangle 37"/>
          <p:cNvSpPr/>
          <p:nvPr/>
        </p:nvSpPr>
        <p:spPr>
          <a:xfrm>
            <a:off x="643794" y="1383715"/>
            <a:ext cx="6099906" cy="1938992"/>
          </a:xfrm>
          <a:prstGeom prst="rect">
            <a:avLst/>
          </a:prstGeom>
        </p:spPr>
        <p:txBody>
          <a:bodyPr wrap="square">
            <a:spAutoFit/>
          </a:bodyPr>
          <a:lstStyle/>
          <a:p>
            <a:r>
              <a:rPr lang="en-GB" sz="2000" b="1" dirty="0" smtClean="0">
                <a:solidFill>
                  <a:srgbClr val="D78643"/>
                </a:solidFill>
                <a:latin typeface="Quicksand" panose="020B0604020202020204" charset="0"/>
              </a:rPr>
              <a:t>Similarly, to the oak carvings, the Ladies collected and transformed their windows with stained glass. </a:t>
            </a:r>
          </a:p>
          <a:p>
            <a:endParaRPr lang="en-GB" sz="2000" dirty="0">
              <a:solidFill>
                <a:srgbClr val="4E6A84"/>
              </a:solidFill>
              <a:latin typeface="Quicksand" panose="020B0604020202020204" charset="0"/>
            </a:endParaRPr>
          </a:p>
          <a:p>
            <a:r>
              <a:rPr lang="en-GB" sz="2000" dirty="0">
                <a:solidFill>
                  <a:srgbClr val="4E6A84"/>
                </a:solidFill>
                <a:latin typeface="Quicksand" panose="020B0604020202020204" charset="0"/>
              </a:rPr>
              <a:t>T</a:t>
            </a:r>
            <a:r>
              <a:rPr lang="en-GB" sz="2000" dirty="0" smtClean="0">
                <a:solidFill>
                  <a:srgbClr val="4E6A84"/>
                </a:solidFill>
                <a:latin typeface="Quicksand" panose="020B0604020202020204" charset="0"/>
              </a:rPr>
              <a:t>he </a:t>
            </a:r>
            <a:r>
              <a:rPr lang="en-GB" sz="2000" dirty="0">
                <a:solidFill>
                  <a:srgbClr val="4E6A84"/>
                </a:solidFill>
                <a:latin typeface="Quicksand" panose="020B0604020202020204" charset="0"/>
              </a:rPr>
              <a:t>stained glass </a:t>
            </a:r>
            <a:r>
              <a:rPr lang="en-GB" sz="2000" dirty="0" smtClean="0">
                <a:solidFill>
                  <a:srgbClr val="4E6A84"/>
                </a:solidFill>
                <a:latin typeface="Quicksand" panose="020B0604020202020204" charset="0"/>
              </a:rPr>
              <a:t>windows are compiled </a:t>
            </a:r>
            <a:r>
              <a:rPr lang="en-GB" sz="2000" dirty="0">
                <a:solidFill>
                  <a:srgbClr val="4E6A84"/>
                </a:solidFill>
                <a:latin typeface="Quicksand" panose="020B0604020202020204" charset="0"/>
              </a:rPr>
              <a:t>of a jigsaw of different fragments of glass including some 16</a:t>
            </a:r>
            <a:r>
              <a:rPr lang="en-GB" sz="2000" baseline="30000" dirty="0">
                <a:solidFill>
                  <a:srgbClr val="4E6A84"/>
                </a:solidFill>
                <a:latin typeface="Quicksand" panose="020B0604020202020204" charset="0"/>
              </a:rPr>
              <a:t>th</a:t>
            </a:r>
            <a:r>
              <a:rPr lang="en-GB" sz="2000" dirty="0">
                <a:solidFill>
                  <a:srgbClr val="4E6A84"/>
                </a:solidFill>
                <a:latin typeface="Quicksand" panose="020B0604020202020204" charset="0"/>
              </a:rPr>
              <a:t> century glass from Valle </a:t>
            </a:r>
            <a:r>
              <a:rPr lang="en-GB" sz="2000" dirty="0" err="1">
                <a:solidFill>
                  <a:srgbClr val="4E6A84"/>
                </a:solidFill>
                <a:latin typeface="Quicksand" panose="020B0604020202020204" charset="0"/>
              </a:rPr>
              <a:t>Crucis</a:t>
            </a:r>
            <a:r>
              <a:rPr lang="en-GB" sz="2000" dirty="0">
                <a:solidFill>
                  <a:srgbClr val="4E6A84"/>
                </a:solidFill>
                <a:latin typeface="Quicksand" panose="020B0604020202020204" charset="0"/>
              </a:rPr>
              <a:t> Abbey. </a:t>
            </a:r>
            <a:endParaRPr lang="en-GB" sz="2000" dirty="0" smtClean="0">
              <a:solidFill>
                <a:srgbClr val="4E6A84"/>
              </a:solidFill>
              <a:latin typeface="Quicksand" panose="020B0604020202020204" charset="0"/>
            </a:endParaRPr>
          </a:p>
        </p:txBody>
      </p:sp>
      <p:pic>
        <p:nvPicPr>
          <p:cNvPr id="15" name="Picture 1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800367" y="3579132"/>
            <a:ext cx="3932868" cy="3058150"/>
          </a:xfrm>
          <a:prstGeom prst="rect">
            <a:avLst/>
          </a:prstGeom>
        </p:spPr>
      </p:pic>
      <p:sp>
        <p:nvSpPr>
          <p:cNvPr id="6" name="Rectangle 5"/>
          <p:cNvSpPr/>
          <p:nvPr/>
        </p:nvSpPr>
        <p:spPr>
          <a:xfrm>
            <a:off x="2596177" y="4093239"/>
            <a:ext cx="2777337" cy="2031325"/>
          </a:xfrm>
          <a:prstGeom prst="rect">
            <a:avLst/>
          </a:prstGeom>
        </p:spPr>
        <p:txBody>
          <a:bodyPr wrap="square">
            <a:spAutoFit/>
          </a:bodyPr>
          <a:lstStyle/>
          <a:p>
            <a:pPr algn="ctr"/>
            <a:r>
              <a:rPr lang="en-GB" dirty="0" smtClean="0">
                <a:solidFill>
                  <a:srgbClr val="4E6A84"/>
                </a:solidFill>
                <a:latin typeface="Quicksand" panose="020B0604020202020204" charset="0"/>
              </a:rPr>
              <a:t>Notice how </a:t>
            </a:r>
            <a:r>
              <a:rPr lang="en-GB" dirty="0">
                <a:solidFill>
                  <a:srgbClr val="4E6A84"/>
                </a:solidFill>
                <a:latin typeface="Quicksand" panose="020B0604020202020204" charset="0"/>
              </a:rPr>
              <a:t>some </a:t>
            </a:r>
            <a:r>
              <a:rPr lang="en-GB" dirty="0" smtClean="0">
                <a:solidFill>
                  <a:srgbClr val="4E6A84"/>
                </a:solidFill>
                <a:latin typeface="Quicksand" panose="020B0604020202020204" charset="0"/>
              </a:rPr>
              <a:t>of    the </a:t>
            </a:r>
            <a:r>
              <a:rPr lang="en-GB" dirty="0">
                <a:solidFill>
                  <a:srgbClr val="4E6A84"/>
                </a:solidFill>
                <a:latin typeface="Quicksand" panose="020B0604020202020204" charset="0"/>
              </a:rPr>
              <a:t>stained glass pieces are cleverly placed upside down to create a perfect fit, </a:t>
            </a:r>
            <a:r>
              <a:rPr lang="en-GB" dirty="0" smtClean="0">
                <a:solidFill>
                  <a:srgbClr val="4E6A84"/>
                </a:solidFill>
                <a:latin typeface="Quicksand" panose="020B0604020202020204" charset="0"/>
              </a:rPr>
              <a:t>making </a:t>
            </a:r>
            <a:r>
              <a:rPr lang="en-GB" dirty="0">
                <a:solidFill>
                  <a:srgbClr val="4E6A84"/>
                </a:solidFill>
                <a:latin typeface="Quicksand" panose="020B0604020202020204" charset="0"/>
              </a:rPr>
              <a:t>sure not a single piece of glass went to waste!</a:t>
            </a:r>
          </a:p>
        </p:txBody>
      </p:sp>
      <p:pic>
        <p:nvPicPr>
          <p:cNvPr id="13" name="Picture 12"/>
          <p:cNvPicPr>
            <a:picLocks noChangeAspect="1"/>
          </p:cNvPicPr>
          <p:nvPr/>
        </p:nvPicPr>
        <p:blipFill rotWithShape="1">
          <a:blip r:embed="rId5" cstate="email">
            <a:extLst>
              <a:ext uri="{BEBA8EAE-BF5A-486C-A8C5-ECC9F3942E4B}">
                <a14:imgProps xmlns:a14="http://schemas.microsoft.com/office/drawing/2010/main">
                  <a14:imgLayer r:embed="rId6">
                    <a14:imgEffect>
                      <a14:backgroundRemoval t="7390" b="89917" l="19266" r="100000">
                        <a14:foregroundMark x1="56697" y1="19544" x2="65321" y2="84599"/>
                        <a14:foregroundMark x1="40183" y1="85428" x2="45688" y2="81630"/>
                        <a14:backgroundMark x1="38716" y1="46754" x2="38716" y2="46754"/>
                      </a14:backgroundRemoval>
                    </a14:imgEffect>
                  </a14:imgLayer>
                </a14:imgProps>
              </a:ext>
              <a:ext uri="{28A0092B-C50C-407E-A947-70E740481C1C}">
                <a14:useLocalDpi xmlns:a14="http://schemas.microsoft.com/office/drawing/2010/main"/>
              </a:ext>
            </a:extLst>
          </a:blip>
          <a:srcRect/>
          <a:stretch/>
        </p:blipFill>
        <p:spPr>
          <a:xfrm>
            <a:off x="-580372" y="2443141"/>
            <a:ext cx="3320848" cy="8829717"/>
          </a:xfrm>
          <a:prstGeom prst="rect">
            <a:avLst/>
          </a:prstGeom>
        </p:spPr>
      </p:pic>
      <p:pic>
        <p:nvPicPr>
          <p:cNvPr id="3" name="Picture 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63638" flipH="1">
            <a:off x="7325897" y="470897"/>
            <a:ext cx="4278676" cy="5703620"/>
          </a:xfrm>
          <a:prstGeom prst="roundRect">
            <a:avLst/>
          </a:prstGeom>
          <a:ln w="38100">
            <a:solidFill>
              <a:srgbClr val="FFD966"/>
            </a:solidFill>
          </a:ln>
        </p:spPr>
      </p:pic>
      <p:pic>
        <p:nvPicPr>
          <p:cNvPr id="4" name="Picture 3"/>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rot="21340648">
            <a:off x="6391184" y="4074617"/>
            <a:ext cx="3293680" cy="2182825"/>
          </a:xfrm>
          <a:prstGeom prst="roundRect">
            <a:avLst/>
          </a:prstGeom>
          <a:ln w="38100">
            <a:solidFill>
              <a:srgbClr val="FFD966"/>
            </a:solidFill>
          </a:ln>
        </p:spPr>
      </p:pic>
    </p:spTree>
    <p:extLst>
      <p:ext uri="{BB962C8B-B14F-4D97-AF65-F5344CB8AC3E}">
        <p14:creationId xmlns:p14="http://schemas.microsoft.com/office/powerpoint/2010/main" val="2991107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4037366"/>
            <a:ext cx="12193059" cy="2858376"/>
          </a:xfrm>
          <a:prstGeom prst="rect">
            <a:avLst/>
          </a:prstGeom>
        </p:spPr>
      </p:pic>
      <p:pic>
        <p:nvPicPr>
          <p:cNvPr id="23" name="Graphic 15">
            <a:extLst>
              <a:ext uri="{FF2B5EF4-FFF2-40B4-BE49-F238E27FC236}">
                <a16:creationId xmlns:a16="http://schemas.microsoft.com/office/drawing/2014/main" id="{6212A04D-3FC7-6E40-AA1A-1C4910D08841}"/>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717467" y="408244"/>
            <a:ext cx="5256244" cy="7443385"/>
          </a:xfrm>
          <a:prstGeom prst="rect">
            <a:avLst/>
          </a:prstGeom>
        </p:spPr>
      </p:pic>
      <p:grpSp>
        <p:nvGrpSpPr>
          <p:cNvPr id="4" name="Group 3"/>
          <p:cNvGrpSpPr/>
          <p:nvPr/>
        </p:nvGrpSpPr>
        <p:grpSpPr>
          <a:xfrm>
            <a:off x="1225989" y="1388608"/>
            <a:ext cx="9307855" cy="5482655"/>
            <a:chOff x="1177519" y="1528308"/>
            <a:chExt cx="8626091" cy="5482655"/>
          </a:xfrm>
        </p:grpSpPr>
        <p:sp>
          <p:nvSpPr>
            <p:cNvPr id="10" name="TextBox 9">
              <a:extLst>
                <a:ext uri="{FF2B5EF4-FFF2-40B4-BE49-F238E27FC236}">
                  <a16:creationId xmlns:a16="http://schemas.microsoft.com/office/drawing/2014/main" id="{F9595D39-4F6C-EA45-9027-DC4783050CFC}"/>
                </a:ext>
              </a:extLst>
            </p:cNvPr>
            <p:cNvSpPr txBox="1"/>
            <p:nvPr/>
          </p:nvSpPr>
          <p:spPr>
            <a:xfrm>
              <a:off x="5773966" y="1945974"/>
              <a:ext cx="4029644" cy="369332"/>
            </a:xfrm>
            <a:prstGeom prst="rect">
              <a:avLst/>
            </a:prstGeom>
            <a:noFill/>
          </p:spPr>
          <p:txBody>
            <a:bodyPr wrap="square" rtlCol="0">
              <a:spAutoFit/>
            </a:bodyPr>
            <a:lstStyle/>
            <a:p>
              <a:endParaRPr lang="en-US" dirty="0"/>
            </a:p>
          </p:txBody>
        </p:sp>
        <p:sp>
          <p:nvSpPr>
            <p:cNvPr id="2" name="Rectangle 1"/>
            <p:cNvSpPr/>
            <p:nvPr/>
          </p:nvSpPr>
          <p:spPr>
            <a:xfrm>
              <a:off x="1177519" y="1528308"/>
              <a:ext cx="3928694" cy="5482655"/>
            </a:xfrm>
            <a:prstGeom prst="rect">
              <a:avLst/>
            </a:prstGeom>
          </p:spPr>
          <p:txBody>
            <a:bodyPr wrap="square">
              <a:spAutoFit/>
            </a:bodyPr>
            <a:lstStyle/>
            <a:p>
              <a:pPr>
                <a:lnSpc>
                  <a:spcPct val="107000"/>
                </a:lnSpc>
                <a:spcAft>
                  <a:spcPts val="800"/>
                </a:spcAft>
              </a:pPr>
              <a:r>
                <a:rPr lang="en-GB" sz="4000" dirty="0" smtClean="0">
                  <a:solidFill>
                    <a:srgbClr val="FFD966"/>
                  </a:solidFill>
                  <a:latin typeface="Fredoka One" panose="02000000000000000000" pitchFamily="2" charset="77"/>
                </a:rPr>
                <a:t>Activity            </a:t>
              </a:r>
              <a:r>
                <a:rPr lang="en-GB" sz="4000" dirty="0" smtClean="0">
                  <a:solidFill>
                    <a:srgbClr val="FFFFFF"/>
                  </a:solidFill>
                  <a:latin typeface="Fredoka One" panose="020B0604020202020204" charset="0"/>
                </a:rPr>
                <a:t>Design a stained glass window</a:t>
              </a:r>
            </a:p>
            <a:p>
              <a:pPr>
                <a:lnSpc>
                  <a:spcPct val="107000"/>
                </a:lnSpc>
                <a:spcAft>
                  <a:spcPts val="800"/>
                </a:spcAft>
              </a:pPr>
              <a:endParaRPr lang="en-GB" sz="1600" dirty="0" smtClean="0">
                <a:solidFill>
                  <a:srgbClr val="FFFFFF"/>
                </a:solidFill>
                <a:latin typeface="Fredoka One" panose="020B0604020202020204" charset="0"/>
              </a:endParaRPr>
            </a:p>
            <a:p>
              <a:pPr>
                <a:lnSpc>
                  <a:spcPct val="107000"/>
                </a:lnSpc>
                <a:spcAft>
                  <a:spcPts val="800"/>
                </a:spcAft>
              </a:pPr>
              <a:r>
                <a:rPr lang="en-GB" sz="2800" dirty="0" smtClean="0">
                  <a:solidFill>
                    <a:srgbClr val="FFFFFF"/>
                  </a:solidFill>
                  <a:latin typeface="Fredoka One" panose="020B0604020202020204" charset="0"/>
                </a:rPr>
                <a:t>You will need:</a:t>
              </a:r>
            </a:p>
            <a:p>
              <a:pPr marL="285750" indent="-285750">
                <a:buFont typeface="Arial" panose="020B0604020202020204" pitchFamily="34" charset="0"/>
                <a:buChar char="•"/>
              </a:pPr>
              <a:r>
                <a:rPr lang="en-GB" dirty="0" smtClean="0">
                  <a:solidFill>
                    <a:srgbClr val="FFFFFF"/>
                  </a:solidFill>
                  <a:latin typeface="Quicksand" panose="020B0604020202020204" charset="0"/>
                </a:rPr>
                <a:t>Pencil</a:t>
              </a:r>
              <a:endParaRPr lang="en-GB" dirty="0">
                <a:solidFill>
                  <a:srgbClr val="FFFFFF"/>
                </a:solidFill>
                <a:latin typeface="Quicksand" panose="020B0604020202020204" charset="0"/>
              </a:endParaRPr>
            </a:p>
            <a:p>
              <a:pPr marL="285750" indent="-285750">
                <a:buFont typeface="Arial" panose="020B0604020202020204" pitchFamily="34" charset="0"/>
                <a:buChar char="•"/>
              </a:pPr>
              <a:r>
                <a:rPr lang="en-GB" dirty="0" smtClean="0">
                  <a:solidFill>
                    <a:srgbClr val="FFFFFF"/>
                  </a:solidFill>
                  <a:latin typeface="Quicksand" panose="020B0604020202020204" charset="0"/>
                </a:rPr>
                <a:t>Ruler</a:t>
              </a:r>
              <a:endParaRPr lang="en-GB" dirty="0">
                <a:solidFill>
                  <a:srgbClr val="FFFFFF"/>
                </a:solidFill>
                <a:latin typeface="Quicksand" panose="020B0604020202020204" charset="0"/>
              </a:endParaRPr>
            </a:p>
            <a:p>
              <a:pPr marL="285750" indent="-285750">
                <a:buFont typeface="Arial" panose="020B0604020202020204" pitchFamily="34" charset="0"/>
                <a:buChar char="•"/>
              </a:pPr>
              <a:r>
                <a:rPr lang="en-GB" dirty="0" smtClean="0">
                  <a:solidFill>
                    <a:srgbClr val="FFFFFF"/>
                  </a:solidFill>
                  <a:latin typeface="Quicksand" panose="020B0604020202020204" charset="0"/>
                </a:rPr>
                <a:t>Black card</a:t>
              </a:r>
              <a:endParaRPr lang="en-GB" dirty="0">
                <a:solidFill>
                  <a:srgbClr val="FFFFFF"/>
                </a:solidFill>
                <a:latin typeface="Quicksand" panose="020B0604020202020204" charset="0"/>
              </a:endParaRPr>
            </a:p>
            <a:p>
              <a:pPr marL="285750" indent="-285750">
                <a:buFont typeface="Arial" panose="020B0604020202020204" pitchFamily="34" charset="0"/>
                <a:buChar char="•"/>
              </a:pPr>
              <a:r>
                <a:rPr lang="en-GB" dirty="0" smtClean="0">
                  <a:solidFill>
                    <a:srgbClr val="FFFFFF"/>
                  </a:solidFill>
                  <a:latin typeface="Quicksand" panose="020B0604020202020204" charset="0"/>
                </a:rPr>
                <a:t>Coloured tissue paper</a:t>
              </a:r>
              <a:endParaRPr lang="en-GB" dirty="0">
                <a:solidFill>
                  <a:srgbClr val="FFFFFF"/>
                </a:solidFill>
                <a:latin typeface="Quicksand" panose="020B0604020202020204" charset="0"/>
              </a:endParaRPr>
            </a:p>
            <a:p>
              <a:pPr marL="285750" indent="-285750">
                <a:buFont typeface="Arial" panose="020B0604020202020204" pitchFamily="34" charset="0"/>
                <a:buChar char="•"/>
              </a:pPr>
              <a:r>
                <a:rPr lang="en-GB" dirty="0" smtClean="0">
                  <a:solidFill>
                    <a:srgbClr val="FFFFFF"/>
                  </a:solidFill>
                  <a:latin typeface="Quicksand" panose="020B0604020202020204" charset="0"/>
                </a:rPr>
                <a:t>Black pens</a:t>
              </a:r>
              <a:endParaRPr lang="en-GB" dirty="0">
                <a:solidFill>
                  <a:srgbClr val="FFFFFF"/>
                </a:solidFill>
                <a:latin typeface="Quicksand" panose="020B0604020202020204" charset="0"/>
              </a:endParaRPr>
            </a:p>
            <a:p>
              <a:pPr marL="285750" indent="-285750">
                <a:buFont typeface="Arial" panose="020B0604020202020204" pitchFamily="34" charset="0"/>
                <a:buChar char="•"/>
              </a:pPr>
              <a:r>
                <a:rPr lang="en-GB" dirty="0" smtClean="0">
                  <a:solidFill>
                    <a:srgbClr val="FFFFFF"/>
                  </a:solidFill>
                  <a:latin typeface="Quicksand" panose="020B0604020202020204" charset="0"/>
                </a:rPr>
                <a:t>Scissors</a:t>
              </a:r>
              <a:endParaRPr lang="en-GB" dirty="0">
                <a:solidFill>
                  <a:srgbClr val="FFFFFF"/>
                </a:solidFill>
                <a:latin typeface="Quicksand" panose="020B0604020202020204" charset="0"/>
              </a:endParaRPr>
            </a:p>
            <a:p>
              <a:pPr marL="285750" indent="-285750">
                <a:buFont typeface="Arial" panose="020B0604020202020204" pitchFamily="34" charset="0"/>
                <a:buChar char="•"/>
              </a:pPr>
              <a:r>
                <a:rPr lang="en-GB" dirty="0" smtClean="0">
                  <a:solidFill>
                    <a:srgbClr val="FFFFFF"/>
                  </a:solidFill>
                  <a:latin typeface="Quicksand" panose="020B0604020202020204" charset="0"/>
                </a:rPr>
                <a:t>Glue</a:t>
              </a:r>
              <a:endParaRPr lang="en-GB" sz="2800" dirty="0">
                <a:solidFill>
                  <a:srgbClr val="FFFFFF"/>
                </a:solidFill>
                <a:latin typeface="Quicksand" panose="020B0604020202020204" charset="0"/>
              </a:endParaRPr>
            </a:p>
            <a:p>
              <a:pPr>
                <a:lnSpc>
                  <a:spcPct val="107000"/>
                </a:lnSpc>
                <a:spcAft>
                  <a:spcPts val="800"/>
                </a:spcAft>
              </a:pPr>
              <a:endParaRPr lang="en-GB" sz="2800" dirty="0" smtClean="0">
                <a:solidFill>
                  <a:srgbClr val="FFFFFF"/>
                </a:solidFill>
                <a:latin typeface="Fredoka One" panose="020B0604020202020204" charset="0"/>
              </a:endParaRPr>
            </a:p>
          </p:txBody>
        </p:sp>
      </p:grpSp>
      <p:pic>
        <p:nvPicPr>
          <p:cNvPr id="11" name="Picture 10"/>
          <p:cNvPicPr>
            <a:picLocks noChangeAspect="1"/>
          </p:cNvPicPr>
          <p:nvPr/>
        </p:nvPicPr>
        <p:blipFill rotWithShape="1">
          <a:blip r:embed="rId9" cstate="email">
            <a:extLst>
              <a:ext uri="{BEBA8EAE-BF5A-486C-A8C5-ECC9F3942E4B}">
                <a14:imgProps xmlns:a14="http://schemas.microsoft.com/office/drawing/2010/main">
                  <a14:imgLayer r:embed="rId10">
                    <a14:imgEffect>
                      <a14:backgroundRemoval t="7390" b="89917" l="0" r="97510">
                        <a14:foregroundMark x1="56130" y1="85704" x2="45977" y2="85773"/>
                        <a14:backgroundMark x1="53448" y1="83633" x2="53448" y2="83633"/>
                      </a14:backgroundRemoval>
                    </a14:imgEffect>
                  </a14:imgLayer>
                </a14:imgProps>
              </a:ext>
              <a:ext uri="{28A0092B-C50C-407E-A947-70E740481C1C}">
                <a14:useLocalDpi xmlns:a14="http://schemas.microsoft.com/office/drawing/2010/main"/>
              </a:ext>
            </a:extLst>
          </a:blip>
          <a:srcRect r="-4780"/>
          <a:stretch/>
        </p:blipFill>
        <p:spPr>
          <a:xfrm>
            <a:off x="9260251" y="-163792"/>
            <a:ext cx="2971197" cy="7859609"/>
          </a:xfrm>
          <a:prstGeom prst="rect">
            <a:avLst/>
          </a:prstGeom>
        </p:spPr>
      </p:pic>
      <p:pic>
        <p:nvPicPr>
          <p:cNvPr id="12" name="Picture 11"/>
          <p:cNvPicPr>
            <a:picLocks noChangeAspect="1"/>
          </p:cNvPicPr>
          <p:nvPr/>
        </p:nvPicPr>
        <p:blipFill rotWithShape="1">
          <a:blip r:embed="rId11" cstate="email">
            <a:extLst>
              <a:ext uri="{BEBA8EAE-BF5A-486C-A8C5-ECC9F3942E4B}">
                <a14:imgProps xmlns:a14="http://schemas.microsoft.com/office/drawing/2010/main">
                  <a14:imgLayer r:embed="rId12">
                    <a14:imgEffect>
                      <a14:backgroundRemoval t="7431" b="90417" l="18978" r="100000">
                        <a14:foregroundMark x1="56204" y1="19653" x2="64781" y2="85069"/>
                        <a14:foregroundMark x1="39781" y1="85903" x2="45255" y2="82083"/>
                        <a14:backgroundMark x1="38321" y1="47014" x2="38321" y2="47014"/>
                      </a14:backgroundRemoval>
                    </a14:imgEffect>
                  </a14:imgLayer>
                </a14:imgProps>
              </a:ext>
              <a:ext uri="{28A0092B-C50C-407E-A947-70E740481C1C}">
                <a14:useLocalDpi xmlns:a14="http://schemas.microsoft.com/office/drawing/2010/main"/>
              </a:ext>
            </a:extLst>
          </a:blip>
          <a:srcRect t="-578"/>
          <a:stretch/>
        </p:blipFill>
        <p:spPr>
          <a:xfrm>
            <a:off x="6527616" y="-234488"/>
            <a:ext cx="2971197" cy="7859609"/>
          </a:xfrm>
          <a:prstGeom prst="rect">
            <a:avLst/>
          </a:prstGeom>
        </p:spPr>
      </p:pic>
    </p:spTree>
    <p:extLst>
      <p:ext uri="{BB962C8B-B14F-4D97-AF65-F5344CB8AC3E}">
        <p14:creationId xmlns:p14="http://schemas.microsoft.com/office/powerpoint/2010/main" val="224551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81247" y="462527"/>
            <a:ext cx="10111099" cy="619272"/>
          </a:xfrm>
          <a:prstGeom prst="rect">
            <a:avLst/>
          </a:prstGeom>
        </p:spPr>
        <p:txBody>
          <a:bodyPr wrap="square">
            <a:spAutoFit/>
          </a:bodyPr>
          <a:lstStyle/>
          <a:p>
            <a:pPr>
              <a:lnSpc>
                <a:spcPct val="107000"/>
              </a:lnSpc>
              <a:spcAft>
                <a:spcPts val="800"/>
              </a:spcAft>
            </a:pPr>
            <a:r>
              <a:rPr lang="en-GB" sz="3200" dirty="0" smtClean="0">
                <a:solidFill>
                  <a:srgbClr val="D78643"/>
                </a:solidFill>
                <a:latin typeface="Fredoka One" panose="02000000000000000000" pitchFamily="2" charset="77"/>
              </a:rPr>
              <a:t>Design a stained glass window – </a:t>
            </a:r>
            <a:r>
              <a:rPr lang="en-GB" sz="3200" dirty="0" smtClean="0">
                <a:solidFill>
                  <a:srgbClr val="4E6A84"/>
                </a:solidFill>
                <a:latin typeface="Fredoka One" panose="02000000000000000000" pitchFamily="2" charset="77"/>
              </a:rPr>
              <a:t>Instructions</a:t>
            </a:r>
            <a:endParaRPr lang="en-US" sz="3200" dirty="0" smtClean="0">
              <a:solidFill>
                <a:srgbClr val="D78643"/>
              </a:solidFill>
              <a:latin typeface="Quicksand" panose="020B0604020202020204" charset="0"/>
              <a:cs typeface="Arial"/>
            </a:endParaRPr>
          </a:p>
        </p:txBody>
      </p:sp>
      <p:sp>
        <p:nvSpPr>
          <p:cNvPr id="19" name="Rectangle 18"/>
          <p:cNvSpPr/>
          <p:nvPr/>
        </p:nvSpPr>
        <p:spPr>
          <a:xfrm>
            <a:off x="1" y="6342434"/>
            <a:ext cx="12192000" cy="563210"/>
          </a:xfrm>
          <a:prstGeom prst="rect">
            <a:avLst/>
          </a:prstGeom>
          <a:solidFill>
            <a:srgbClr val="9FB7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581247" y="1325487"/>
            <a:ext cx="5225608" cy="3785652"/>
          </a:xfrm>
          <a:prstGeom prst="rect">
            <a:avLst/>
          </a:prstGeom>
        </p:spPr>
        <p:txBody>
          <a:bodyPr wrap="square">
            <a:spAutoFit/>
          </a:bodyPr>
          <a:lstStyle/>
          <a:p>
            <a:pPr marL="342900" indent="-342900">
              <a:buFont typeface="+mj-lt"/>
              <a:buAutoNum type="arabicPeriod"/>
            </a:pPr>
            <a:r>
              <a:rPr lang="en-GB" sz="1600" dirty="0">
                <a:solidFill>
                  <a:srgbClr val="4E6A84"/>
                </a:solidFill>
                <a:latin typeface="Quicksand" panose="020B0604020202020204" charset="0"/>
              </a:rPr>
              <a:t>Fold the card in </a:t>
            </a:r>
            <a:r>
              <a:rPr lang="en-GB" sz="1600" dirty="0" smtClean="0">
                <a:solidFill>
                  <a:srgbClr val="4E6A84"/>
                </a:solidFill>
                <a:latin typeface="Quicksand" panose="020B0604020202020204" charset="0"/>
              </a:rPr>
              <a:t>half. </a:t>
            </a:r>
            <a:r>
              <a:rPr lang="en-GB" sz="1600" dirty="0">
                <a:solidFill>
                  <a:srgbClr val="4E6A84"/>
                </a:solidFill>
                <a:latin typeface="Quicksand" panose="020B0604020202020204" charset="0"/>
              </a:rPr>
              <a:t>M</a:t>
            </a:r>
            <a:r>
              <a:rPr lang="en-GB" sz="1600" dirty="0" smtClean="0">
                <a:solidFill>
                  <a:srgbClr val="4E6A84"/>
                </a:solidFill>
                <a:latin typeface="Quicksand" panose="020B0604020202020204" charset="0"/>
              </a:rPr>
              <a:t>easure </a:t>
            </a:r>
            <a:r>
              <a:rPr lang="en-GB" sz="1600" dirty="0">
                <a:solidFill>
                  <a:srgbClr val="4E6A84"/>
                </a:solidFill>
                <a:latin typeface="Quicksand" panose="020B0604020202020204" charset="0"/>
              </a:rPr>
              <a:t>and draw a frame around </a:t>
            </a:r>
            <a:r>
              <a:rPr lang="en-GB" sz="1600" dirty="0" smtClean="0">
                <a:solidFill>
                  <a:srgbClr val="4E6A84"/>
                </a:solidFill>
                <a:latin typeface="Quicksand" panose="020B0604020202020204" charset="0"/>
              </a:rPr>
              <a:t>the edges</a:t>
            </a:r>
            <a:r>
              <a:rPr lang="en-GB" sz="1600" dirty="0">
                <a:solidFill>
                  <a:srgbClr val="4E6A84"/>
                </a:solidFill>
                <a:latin typeface="Quicksand" panose="020B0604020202020204" charset="0"/>
              </a:rPr>
              <a:t>. Cut along your drawn line </a:t>
            </a:r>
            <a:r>
              <a:rPr lang="en-GB" sz="1600" dirty="0" smtClean="0">
                <a:solidFill>
                  <a:srgbClr val="4E6A84"/>
                </a:solidFill>
                <a:latin typeface="Quicksand" panose="020B0604020202020204" charset="0"/>
              </a:rPr>
              <a:t>to remove </a:t>
            </a:r>
            <a:r>
              <a:rPr lang="en-GB" sz="1600" dirty="0">
                <a:solidFill>
                  <a:srgbClr val="4E6A84"/>
                </a:solidFill>
                <a:latin typeface="Quicksand" panose="020B0604020202020204" charset="0"/>
              </a:rPr>
              <a:t>the inner rectangle, leaving a frame. </a:t>
            </a:r>
            <a:endParaRPr lang="en-GB" sz="1600" dirty="0" smtClean="0">
              <a:solidFill>
                <a:srgbClr val="4E6A84"/>
              </a:solidFill>
              <a:latin typeface="Quicksand" panose="020B0604020202020204" charset="0"/>
            </a:endParaRPr>
          </a:p>
          <a:p>
            <a:pPr marL="342900" indent="-342900">
              <a:buFont typeface="+mj-lt"/>
              <a:buAutoNum type="arabicPeriod"/>
            </a:pPr>
            <a:endParaRPr lang="en-GB" sz="1600" dirty="0">
              <a:solidFill>
                <a:srgbClr val="4E6A84"/>
              </a:solidFill>
              <a:latin typeface="Quicksand" panose="020B0604020202020204" charset="0"/>
            </a:endParaRPr>
          </a:p>
          <a:p>
            <a:pPr marL="342900" indent="-342900">
              <a:buFont typeface="+mj-lt"/>
              <a:buAutoNum type="arabicPeriod"/>
            </a:pPr>
            <a:r>
              <a:rPr lang="en-GB" sz="1600" dirty="0">
                <a:solidFill>
                  <a:srgbClr val="4E6A84"/>
                </a:solidFill>
                <a:latin typeface="Quicksand" panose="020B0604020202020204" charset="0"/>
              </a:rPr>
              <a:t>Cut the rectangle of card into strips and glue these across the frame to represent the lead strips which hold the glass pieces in place. </a:t>
            </a:r>
            <a:endParaRPr lang="en-GB" sz="1600" dirty="0" smtClean="0">
              <a:solidFill>
                <a:srgbClr val="4E6A84"/>
              </a:solidFill>
              <a:latin typeface="Quicksand" panose="020B0604020202020204" charset="0"/>
            </a:endParaRPr>
          </a:p>
          <a:p>
            <a:pPr marL="342900" indent="-342900">
              <a:buFont typeface="+mj-lt"/>
              <a:buAutoNum type="arabicPeriod"/>
            </a:pPr>
            <a:endParaRPr lang="en-GB" sz="1600" dirty="0">
              <a:solidFill>
                <a:srgbClr val="4E6A84"/>
              </a:solidFill>
              <a:latin typeface="Quicksand" panose="020B0604020202020204" charset="0"/>
            </a:endParaRPr>
          </a:p>
          <a:p>
            <a:pPr marL="342900" indent="-342900">
              <a:buFont typeface="+mj-lt"/>
              <a:buAutoNum type="arabicPeriod"/>
            </a:pPr>
            <a:r>
              <a:rPr lang="en-GB" sz="1600" dirty="0">
                <a:solidFill>
                  <a:srgbClr val="4E6A84"/>
                </a:solidFill>
                <a:latin typeface="Quicksand" panose="020B0604020202020204" charset="0"/>
              </a:rPr>
              <a:t>Cut </a:t>
            </a:r>
            <a:r>
              <a:rPr lang="en-GB" sz="1600" dirty="0" smtClean="0">
                <a:solidFill>
                  <a:srgbClr val="4E6A84"/>
                </a:solidFill>
                <a:latin typeface="Quicksand" panose="020B0604020202020204" charset="0"/>
              </a:rPr>
              <a:t>pieces of </a:t>
            </a:r>
            <a:r>
              <a:rPr lang="en-GB" sz="1600" dirty="0">
                <a:solidFill>
                  <a:srgbClr val="4E6A84"/>
                </a:solidFill>
                <a:latin typeface="Quicksand" panose="020B0604020202020204" charset="0"/>
              </a:rPr>
              <a:t>tissue paper to fill the </a:t>
            </a:r>
            <a:r>
              <a:rPr lang="en-GB" sz="1600" dirty="0" smtClean="0">
                <a:solidFill>
                  <a:srgbClr val="4E6A84"/>
                </a:solidFill>
                <a:latin typeface="Quicksand" panose="020B0604020202020204" charset="0"/>
              </a:rPr>
              <a:t>gaps, overlapping </a:t>
            </a:r>
            <a:r>
              <a:rPr lang="en-GB" sz="1600" dirty="0">
                <a:solidFill>
                  <a:srgbClr val="4E6A84"/>
                </a:solidFill>
                <a:latin typeface="Quicksand" panose="020B0604020202020204" charset="0"/>
              </a:rPr>
              <a:t>the frame and strips of </a:t>
            </a:r>
            <a:r>
              <a:rPr lang="en-GB" sz="1600" dirty="0" smtClean="0">
                <a:solidFill>
                  <a:srgbClr val="4E6A84"/>
                </a:solidFill>
                <a:latin typeface="Quicksand" panose="020B0604020202020204" charset="0"/>
              </a:rPr>
              <a:t>card. </a:t>
            </a:r>
            <a:r>
              <a:rPr lang="en-GB" sz="1600" dirty="0">
                <a:solidFill>
                  <a:srgbClr val="4E6A84"/>
                </a:solidFill>
                <a:latin typeface="Quicksand" panose="020B0604020202020204" charset="0"/>
              </a:rPr>
              <a:t>G</a:t>
            </a:r>
            <a:r>
              <a:rPr lang="en-GB" sz="1600" dirty="0" smtClean="0">
                <a:solidFill>
                  <a:srgbClr val="4E6A84"/>
                </a:solidFill>
                <a:latin typeface="Quicksand" panose="020B0604020202020204" charset="0"/>
              </a:rPr>
              <a:t>lue </a:t>
            </a:r>
            <a:r>
              <a:rPr lang="en-GB" sz="1600" dirty="0">
                <a:solidFill>
                  <a:srgbClr val="4E6A84"/>
                </a:solidFill>
                <a:latin typeface="Quicksand" panose="020B0604020202020204" charset="0"/>
              </a:rPr>
              <a:t>these in place on </a:t>
            </a:r>
            <a:r>
              <a:rPr lang="en-GB" sz="1600" dirty="0" smtClean="0">
                <a:solidFill>
                  <a:srgbClr val="4E6A84"/>
                </a:solidFill>
                <a:latin typeface="Quicksand" panose="020B0604020202020204" charset="0"/>
              </a:rPr>
              <a:t>the back of the card.</a:t>
            </a:r>
          </a:p>
          <a:p>
            <a:pPr marL="342900" indent="-342900">
              <a:buFont typeface="+mj-lt"/>
              <a:buAutoNum type="arabicPeriod"/>
            </a:pPr>
            <a:endParaRPr lang="en-GB" sz="1600" dirty="0">
              <a:solidFill>
                <a:srgbClr val="4E6A84"/>
              </a:solidFill>
              <a:latin typeface="Quicksand" panose="020B0604020202020204" charset="0"/>
            </a:endParaRPr>
          </a:p>
          <a:p>
            <a:pPr marL="342900" indent="-342900">
              <a:buFont typeface="+mj-lt"/>
              <a:buAutoNum type="arabicPeriod"/>
            </a:pPr>
            <a:r>
              <a:rPr lang="en-GB" sz="1600" dirty="0">
                <a:solidFill>
                  <a:srgbClr val="4E6A84"/>
                </a:solidFill>
                <a:latin typeface="Quicksand" panose="020B0604020202020204" charset="0"/>
              </a:rPr>
              <a:t>Carefully draw onto the tissue paper with the black pen, you can use the Ladies’ </a:t>
            </a:r>
            <a:r>
              <a:rPr lang="en-GB" sz="1600" dirty="0" smtClean="0">
                <a:solidFill>
                  <a:srgbClr val="4E6A84"/>
                </a:solidFill>
                <a:latin typeface="Quicksand" panose="020B0604020202020204" charset="0"/>
              </a:rPr>
              <a:t>stained glass windows </a:t>
            </a:r>
            <a:r>
              <a:rPr lang="en-GB" sz="1600" dirty="0">
                <a:solidFill>
                  <a:srgbClr val="4E6A84"/>
                </a:solidFill>
                <a:latin typeface="Quicksand" panose="020B0604020202020204" charset="0"/>
              </a:rPr>
              <a:t>as inspiration. </a:t>
            </a:r>
          </a:p>
        </p:txBody>
      </p:sp>
      <p:cxnSp>
        <p:nvCxnSpPr>
          <p:cNvPr id="3" name="Straight Connector 2"/>
          <p:cNvCxnSpPr/>
          <p:nvPr/>
        </p:nvCxnSpPr>
        <p:spPr>
          <a:xfrm>
            <a:off x="6096001" y="1325487"/>
            <a:ext cx="38100" cy="4661427"/>
          </a:xfrm>
          <a:prstGeom prst="line">
            <a:avLst/>
          </a:prstGeom>
          <a:ln>
            <a:solidFill>
              <a:srgbClr val="4E6A84"/>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6423248" y="1317474"/>
            <a:ext cx="4924938" cy="4555093"/>
          </a:xfrm>
          <a:prstGeom prst="rect">
            <a:avLst/>
          </a:prstGeom>
        </p:spPr>
        <p:txBody>
          <a:bodyPr wrap="square">
            <a:spAutoFit/>
          </a:bodyPr>
          <a:lstStyle/>
          <a:p>
            <a:pPr marL="342900" indent="-342900">
              <a:buFont typeface="Arial" panose="020B0604020202020204" pitchFamily="34" charset="0"/>
              <a:buChar char="•"/>
            </a:pPr>
            <a:r>
              <a:rPr lang="en-GB" sz="1600" dirty="0" smtClean="0">
                <a:solidFill>
                  <a:srgbClr val="4E6A84"/>
                </a:solidFill>
                <a:latin typeface="Quicksand" panose="020B0604020202020204" charset="0"/>
              </a:rPr>
              <a:t>Can you make it look like fragments of recycled window pieces? </a:t>
            </a:r>
          </a:p>
          <a:p>
            <a:pPr marL="342900" indent="-342900">
              <a:buFont typeface="Arial" panose="020B0604020202020204" pitchFamily="34" charset="0"/>
              <a:buChar char="•"/>
            </a:pPr>
            <a:endParaRPr lang="en-GB" sz="1600" dirty="0">
              <a:solidFill>
                <a:srgbClr val="4E6A84"/>
              </a:solidFill>
              <a:latin typeface="Quicksand" panose="020B0604020202020204" charset="0"/>
            </a:endParaRPr>
          </a:p>
          <a:p>
            <a:pPr marL="342900" indent="-342900">
              <a:buFont typeface="Arial" panose="020B0604020202020204" pitchFamily="34" charset="0"/>
              <a:buChar char="•"/>
            </a:pPr>
            <a:r>
              <a:rPr lang="en-GB" sz="1600" dirty="0">
                <a:solidFill>
                  <a:srgbClr val="4E6A84"/>
                </a:solidFill>
                <a:latin typeface="Quicksand" panose="020B0604020202020204" charset="0"/>
              </a:rPr>
              <a:t>Does your window have a story? </a:t>
            </a:r>
            <a:endParaRPr lang="en-GB" sz="1600" dirty="0" smtClean="0">
              <a:solidFill>
                <a:srgbClr val="4E6A84"/>
              </a:solidFill>
              <a:latin typeface="Quicksand" panose="020B0604020202020204" charset="0"/>
            </a:endParaRPr>
          </a:p>
          <a:p>
            <a:pPr marL="342900" indent="-342900">
              <a:buFont typeface="Arial" panose="020B0604020202020204" pitchFamily="34" charset="0"/>
              <a:buChar char="•"/>
            </a:pPr>
            <a:endParaRPr lang="en-GB" sz="1600" dirty="0">
              <a:solidFill>
                <a:srgbClr val="4E6A84"/>
              </a:solidFill>
              <a:latin typeface="Quicksand" panose="020B0604020202020204" charset="0"/>
            </a:endParaRPr>
          </a:p>
          <a:p>
            <a:pPr marL="342900" indent="-342900">
              <a:buFont typeface="Arial" panose="020B0604020202020204" pitchFamily="34" charset="0"/>
              <a:buChar char="•"/>
            </a:pPr>
            <a:r>
              <a:rPr lang="en-GB" sz="1600" dirty="0">
                <a:solidFill>
                  <a:srgbClr val="4E6A84"/>
                </a:solidFill>
                <a:latin typeface="Quicksand" panose="020B0604020202020204" charset="0"/>
              </a:rPr>
              <a:t>Where did your fragments come from</a:t>
            </a:r>
            <a:r>
              <a:rPr lang="en-GB" sz="1600" dirty="0" smtClean="0">
                <a:solidFill>
                  <a:srgbClr val="4E6A84"/>
                </a:solidFill>
                <a:latin typeface="Quicksand" panose="020B0604020202020204" charset="0"/>
              </a:rPr>
              <a:t>?</a:t>
            </a:r>
          </a:p>
          <a:p>
            <a:pPr marL="342900" indent="-342900">
              <a:buFont typeface="Arial" panose="020B0604020202020204" pitchFamily="34" charset="0"/>
              <a:buChar char="•"/>
            </a:pPr>
            <a:endParaRPr lang="en-GB" sz="1600" dirty="0">
              <a:solidFill>
                <a:srgbClr val="4E6A84"/>
              </a:solidFill>
              <a:latin typeface="Quicksand" panose="020B0604020202020204" charset="0"/>
            </a:endParaRPr>
          </a:p>
          <a:p>
            <a:pPr marL="342900" indent="-342900">
              <a:buFont typeface="Arial" panose="020B0604020202020204" pitchFamily="34" charset="0"/>
              <a:buChar char="•"/>
            </a:pPr>
            <a:r>
              <a:rPr lang="en-GB" sz="1600" dirty="0">
                <a:solidFill>
                  <a:srgbClr val="4E6A84"/>
                </a:solidFill>
                <a:latin typeface="Quicksand" panose="020B0604020202020204" charset="0"/>
              </a:rPr>
              <a:t>You could research about other stained </a:t>
            </a:r>
            <a:r>
              <a:rPr lang="en-GB" sz="1600" dirty="0" smtClean="0">
                <a:solidFill>
                  <a:srgbClr val="4E6A84"/>
                </a:solidFill>
                <a:latin typeface="Quicksand" panose="020B0604020202020204" charset="0"/>
              </a:rPr>
              <a:t>    glass </a:t>
            </a:r>
            <a:r>
              <a:rPr lang="en-GB" sz="1600" dirty="0">
                <a:solidFill>
                  <a:srgbClr val="4E6A84"/>
                </a:solidFill>
                <a:latin typeface="Quicksand" panose="020B0604020202020204" charset="0"/>
              </a:rPr>
              <a:t>windows to inspire you too. A </a:t>
            </a:r>
            <a:r>
              <a:rPr lang="en-GB" sz="1600" dirty="0" smtClean="0">
                <a:solidFill>
                  <a:srgbClr val="4E6A84"/>
                </a:solidFill>
                <a:latin typeface="Quicksand" panose="020B0604020202020204" charset="0"/>
              </a:rPr>
              <a:t>   surprisingly </a:t>
            </a:r>
            <a:r>
              <a:rPr lang="en-GB" sz="1600" dirty="0">
                <a:solidFill>
                  <a:srgbClr val="4E6A84"/>
                </a:solidFill>
                <a:latin typeface="Quicksand" panose="020B0604020202020204" charset="0"/>
              </a:rPr>
              <a:t>large amount of medieval </a:t>
            </a:r>
            <a:r>
              <a:rPr lang="en-GB" sz="1600" dirty="0" smtClean="0">
                <a:solidFill>
                  <a:srgbClr val="4E6A84"/>
                </a:solidFill>
                <a:latin typeface="Quicksand" panose="020B0604020202020204" charset="0"/>
              </a:rPr>
              <a:t>   stained </a:t>
            </a:r>
            <a:r>
              <a:rPr lang="en-GB" sz="1600" dirty="0">
                <a:solidFill>
                  <a:srgbClr val="4E6A84"/>
                </a:solidFill>
                <a:latin typeface="Quicksand" panose="020B0604020202020204" charset="0"/>
              </a:rPr>
              <a:t>glass survives in the churches </a:t>
            </a:r>
            <a:r>
              <a:rPr lang="en-GB" sz="1600" dirty="0" smtClean="0">
                <a:solidFill>
                  <a:srgbClr val="4E6A84"/>
                </a:solidFill>
                <a:latin typeface="Quicksand" panose="020B0604020202020204" charset="0"/>
              </a:rPr>
              <a:t>            of North </a:t>
            </a:r>
            <a:r>
              <a:rPr lang="en-GB" sz="1600" dirty="0">
                <a:solidFill>
                  <a:srgbClr val="4E6A84"/>
                </a:solidFill>
                <a:latin typeface="Quicksand" panose="020B0604020202020204" charset="0"/>
              </a:rPr>
              <a:t>Wales</a:t>
            </a:r>
            <a:r>
              <a:rPr lang="en-GB" sz="1600" dirty="0" smtClean="0">
                <a:solidFill>
                  <a:srgbClr val="4E6A84"/>
                </a:solidFill>
                <a:latin typeface="Quicksand" panose="020B0604020202020204" charset="0"/>
              </a:rPr>
              <a:t>, </a:t>
            </a:r>
            <a:r>
              <a:rPr lang="en-GB" sz="1600" dirty="0">
                <a:solidFill>
                  <a:srgbClr val="4E6A84"/>
                </a:solidFill>
                <a:latin typeface="Quicksand" panose="020B0604020202020204" charset="0"/>
              </a:rPr>
              <a:t>in particular in Flintshire </a:t>
            </a:r>
            <a:r>
              <a:rPr lang="en-GB" sz="1600" dirty="0" smtClean="0">
                <a:solidFill>
                  <a:srgbClr val="4E6A84"/>
                </a:solidFill>
                <a:latin typeface="Quicksand" panose="020B0604020202020204" charset="0"/>
              </a:rPr>
              <a:t>     and Denbighshire. It </a:t>
            </a:r>
            <a:r>
              <a:rPr lang="en-GB" sz="1600" dirty="0">
                <a:solidFill>
                  <a:srgbClr val="4E6A84"/>
                </a:solidFill>
                <a:latin typeface="Quicksand" panose="020B0604020202020204" charset="0"/>
              </a:rPr>
              <a:t>is thought that a </a:t>
            </a:r>
            <a:r>
              <a:rPr lang="en-GB" sz="1600" dirty="0" smtClean="0">
                <a:solidFill>
                  <a:srgbClr val="4E6A84"/>
                </a:solidFill>
                <a:latin typeface="Quicksand" panose="020B0604020202020204" charset="0"/>
              </a:rPr>
              <a:t>          third </a:t>
            </a:r>
            <a:r>
              <a:rPr lang="en-GB" sz="1600" dirty="0">
                <a:solidFill>
                  <a:srgbClr val="4E6A84"/>
                </a:solidFill>
                <a:latin typeface="Quicksand" panose="020B0604020202020204" charset="0"/>
              </a:rPr>
              <a:t>of all the </a:t>
            </a:r>
            <a:r>
              <a:rPr lang="en-GB" sz="1600" dirty="0" smtClean="0">
                <a:solidFill>
                  <a:srgbClr val="4E6A84"/>
                </a:solidFill>
                <a:latin typeface="Quicksand" panose="020B0604020202020204" charset="0"/>
              </a:rPr>
              <a:t>medieval </a:t>
            </a:r>
            <a:r>
              <a:rPr lang="en-GB" sz="1600" dirty="0">
                <a:solidFill>
                  <a:srgbClr val="4E6A84"/>
                </a:solidFill>
                <a:latin typeface="Quicksand" panose="020B0604020202020204" charset="0"/>
              </a:rPr>
              <a:t>glass in Wales survives in a single </a:t>
            </a:r>
            <a:r>
              <a:rPr lang="en-GB" sz="1600" dirty="0" smtClean="0">
                <a:solidFill>
                  <a:srgbClr val="4E6A84"/>
                </a:solidFill>
                <a:latin typeface="Quicksand" panose="020B0604020202020204" charset="0"/>
              </a:rPr>
              <a:t>location at </a:t>
            </a:r>
            <a:r>
              <a:rPr lang="en-GB" sz="1600" dirty="0">
                <a:solidFill>
                  <a:srgbClr val="4E6A84"/>
                </a:solidFill>
                <a:latin typeface="Quicksand" panose="020B0604020202020204" charset="0"/>
              </a:rPr>
              <a:t>the </a:t>
            </a:r>
            <a:r>
              <a:rPr lang="en-GB" sz="1600" dirty="0" smtClean="0">
                <a:solidFill>
                  <a:srgbClr val="4E6A84"/>
                </a:solidFill>
                <a:latin typeface="Quicksand" panose="020B0604020202020204" charset="0"/>
              </a:rPr>
              <a:t>           Church </a:t>
            </a:r>
            <a:r>
              <a:rPr lang="en-GB" sz="1600" dirty="0">
                <a:solidFill>
                  <a:srgbClr val="4E6A84"/>
                </a:solidFill>
                <a:latin typeface="Quicksand" panose="020B0604020202020204" charset="0"/>
              </a:rPr>
              <a:t>of All Saints, </a:t>
            </a:r>
            <a:r>
              <a:rPr lang="en-GB" sz="1600" dirty="0" err="1">
                <a:solidFill>
                  <a:srgbClr val="4E6A84"/>
                </a:solidFill>
                <a:latin typeface="Quicksand" panose="020B0604020202020204" charset="0"/>
              </a:rPr>
              <a:t>Gresford</a:t>
            </a:r>
            <a:r>
              <a:rPr lang="en-GB" sz="1600" dirty="0">
                <a:solidFill>
                  <a:srgbClr val="4E6A84"/>
                </a:solidFill>
                <a:latin typeface="Quicksand" panose="020B0604020202020204" charset="0"/>
              </a:rPr>
              <a:t>, near </a:t>
            </a:r>
            <a:r>
              <a:rPr lang="en-GB" sz="1600" dirty="0" smtClean="0">
                <a:solidFill>
                  <a:srgbClr val="4E6A84"/>
                </a:solidFill>
                <a:latin typeface="Quicksand" panose="020B0604020202020204" charset="0"/>
              </a:rPr>
              <a:t>     Wrexham</a:t>
            </a:r>
            <a:r>
              <a:rPr lang="en-GB" sz="1600" dirty="0">
                <a:solidFill>
                  <a:srgbClr val="4E6A84"/>
                </a:solidFill>
                <a:latin typeface="Quicksand" panose="020B0604020202020204" charset="0"/>
              </a:rPr>
              <a:t>.</a:t>
            </a:r>
          </a:p>
          <a:p>
            <a:endParaRPr lang="en-GB" dirty="0" smtClean="0">
              <a:solidFill>
                <a:srgbClr val="4E6A84"/>
              </a:solidFill>
              <a:latin typeface="Fredoka One" panose="020B0604020202020204" charset="0"/>
            </a:endParaRPr>
          </a:p>
        </p:txBody>
      </p:sp>
      <p:pic>
        <p:nvPicPr>
          <p:cNvPr id="7" name="Picture 6"/>
          <p:cNvPicPr>
            <a:picLocks noChangeAspect="1"/>
          </p:cNvPicPr>
          <p:nvPr/>
        </p:nvPicPr>
        <p:blipFill rotWithShape="1">
          <a:blip r:embed="rId3" cstate="email">
            <a:extLst>
              <a:ext uri="{BEBA8EAE-BF5A-486C-A8C5-ECC9F3942E4B}">
                <a14:imgProps xmlns:a14="http://schemas.microsoft.com/office/drawing/2010/main">
                  <a14:imgLayer r:embed="rId4">
                    <a14:imgEffect>
                      <a14:backgroundRemoval t="7431" b="90417" l="18978" r="100000">
                        <a14:foregroundMark x1="56204" y1="19653" x2="64781" y2="85069"/>
                        <a14:foregroundMark x1="39781" y1="85903" x2="45255" y2="82083"/>
                        <a14:backgroundMark x1="38321" y1="47014" x2="38321" y2="47014"/>
                      </a14:backgroundRemoval>
                    </a14:imgEffect>
                  </a14:imgLayer>
                </a14:imgProps>
              </a:ext>
              <a:ext uri="{28A0092B-C50C-407E-A947-70E740481C1C}">
                <a14:useLocalDpi xmlns:a14="http://schemas.microsoft.com/office/drawing/2010/main"/>
              </a:ext>
            </a:extLst>
          </a:blip>
          <a:srcRect t="-578"/>
          <a:stretch/>
        </p:blipFill>
        <p:spPr>
          <a:xfrm flipH="1">
            <a:off x="10420756" y="-152267"/>
            <a:ext cx="3337930" cy="8829717"/>
          </a:xfrm>
          <a:prstGeom prst="rect">
            <a:avLst/>
          </a:prstGeom>
        </p:spPr>
      </p:pic>
    </p:spTree>
    <p:extLst>
      <p:ext uri="{BB962C8B-B14F-4D97-AF65-F5344CB8AC3E}">
        <p14:creationId xmlns:p14="http://schemas.microsoft.com/office/powerpoint/2010/main" val="3055627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5135418"/>
            <a:ext cx="12192000" cy="1825291"/>
          </a:xfrm>
          <a:prstGeom prst="rect">
            <a:avLst/>
          </a:prstGeom>
        </p:spPr>
      </p:pic>
      <p:sp>
        <p:nvSpPr>
          <p:cNvPr id="38" name="Rectangle 37"/>
          <p:cNvSpPr/>
          <p:nvPr/>
        </p:nvSpPr>
        <p:spPr>
          <a:xfrm>
            <a:off x="643796" y="1525348"/>
            <a:ext cx="5304421" cy="3293209"/>
          </a:xfrm>
          <a:prstGeom prst="rect">
            <a:avLst/>
          </a:prstGeom>
        </p:spPr>
        <p:txBody>
          <a:bodyPr wrap="square">
            <a:spAutoFit/>
          </a:bodyPr>
          <a:lstStyle/>
          <a:p>
            <a:r>
              <a:rPr lang="en-GB" sz="2000" b="1" dirty="0" smtClean="0">
                <a:solidFill>
                  <a:srgbClr val="D78643"/>
                </a:solidFill>
                <a:latin typeface="Quicksand" panose="020B0604020202020204" charset="0"/>
              </a:rPr>
              <a:t>Plas Newydd </a:t>
            </a:r>
            <a:r>
              <a:rPr lang="en-GB" sz="2000" b="1" dirty="0">
                <a:solidFill>
                  <a:srgbClr val="D78643"/>
                </a:solidFill>
                <a:latin typeface="Quicksand" panose="020B0604020202020204" charset="0"/>
              </a:rPr>
              <a:t>house has changed a lot over the years from the small white washed cottage the Ladies first moved </a:t>
            </a:r>
            <a:r>
              <a:rPr lang="en-GB" sz="2000" b="1" dirty="0" smtClean="0">
                <a:solidFill>
                  <a:srgbClr val="D78643"/>
                </a:solidFill>
                <a:latin typeface="Quicksand" panose="020B0604020202020204" charset="0"/>
              </a:rPr>
              <a:t>into. </a:t>
            </a:r>
          </a:p>
          <a:p>
            <a:endParaRPr lang="en-GB" sz="2000" dirty="0">
              <a:solidFill>
                <a:srgbClr val="4E6A84"/>
              </a:solidFill>
              <a:latin typeface="Quicksand" panose="020B0604020202020204" charset="0"/>
            </a:endParaRPr>
          </a:p>
          <a:p>
            <a:r>
              <a:rPr lang="en-GB" sz="2000" dirty="0" smtClean="0">
                <a:solidFill>
                  <a:srgbClr val="4E6A84"/>
                </a:solidFill>
                <a:latin typeface="Quicksand" panose="020B0604020202020204" charset="0"/>
              </a:rPr>
              <a:t>They began </a:t>
            </a:r>
            <a:r>
              <a:rPr lang="en-GB" sz="2000" dirty="0">
                <a:solidFill>
                  <a:srgbClr val="4E6A84"/>
                </a:solidFill>
                <a:latin typeface="Quicksand" panose="020B0604020202020204" charset="0"/>
              </a:rPr>
              <a:t>by adding the </a:t>
            </a:r>
            <a:r>
              <a:rPr lang="en-GB" sz="2000" dirty="0" smtClean="0">
                <a:solidFill>
                  <a:srgbClr val="4E6A84"/>
                </a:solidFill>
                <a:latin typeface="Quicksand" panose="020B0604020202020204" charset="0"/>
              </a:rPr>
              <a:t>oak carvings </a:t>
            </a:r>
            <a:r>
              <a:rPr lang="en-GB" sz="2000" dirty="0">
                <a:solidFill>
                  <a:srgbClr val="4E6A84"/>
                </a:solidFill>
                <a:latin typeface="Quicksand" panose="020B0604020202020204" charset="0"/>
              </a:rPr>
              <a:t>and a small extension and cellar, while </a:t>
            </a:r>
            <a:r>
              <a:rPr lang="en-GB" sz="2000" dirty="0" smtClean="0">
                <a:solidFill>
                  <a:srgbClr val="4E6A84"/>
                </a:solidFill>
                <a:latin typeface="Quicksand" panose="020B0604020202020204" charset="0"/>
              </a:rPr>
              <a:t> later </a:t>
            </a:r>
            <a:r>
              <a:rPr lang="en-GB" sz="2000" dirty="0">
                <a:solidFill>
                  <a:srgbClr val="4E6A84"/>
                </a:solidFill>
                <a:latin typeface="Quicksand" panose="020B0604020202020204" charset="0"/>
              </a:rPr>
              <a:t>owners made even grander alterations, adding and removing extensions that </a:t>
            </a:r>
            <a:r>
              <a:rPr lang="en-GB" sz="2400" dirty="0" smtClean="0">
                <a:solidFill>
                  <a:srgbClr val="4E6A84"/>
                </a:solidFill>
                <a:latin typeface="Fredoka One" panose="020B0604020202020204" charset="0"/>
              </a:rPr>
              <a:t>changed the  character of the house</a:t>
            </a:r>
            <a:r>
              <a:rPr lang="en-GB" sz="2000" dirty="0" smtClean="0">
                <a:solidFill>
                  <a:srgbClr val="4E6A84"/>
                </a:solidFill>
                <a:latin typeface="Quicksand" panose="020B0604020202020204" charset="0"/>
              </a:rPr>
              <a:t> </a:t>
            </a:r>
            <a:r>
              <a:rPr lang="en-GB" sz="2000" dirty="0">
                <a:solidFill>
                  <a:srgbClr val="4E6A84"/>
                </a:solidFill>
                <a:latin typeface="Quicksand" panose="020B0604020202020204" charset="0"/>
              </a:rPr>
              <a:t>over time</a:t>
            </a:r>
            <a:r>
              <a:rPr lang="en-GB" sz="2000" dirty="0" smtClean="0">
                <a:solidFill>
                  <a:srgbClr val="4E6A84"/>
                </a:solidFill>
                <a:latin typeface="Quicksand" panose="020B0604020202020204" charset="0"/>
              </a:rPr>
              <a:t>.</a:t>
            </a:r>
          </a:p>
        </p:txBody>
      </p:sp>
      <p:sp>
        <p:nvSpPr>
          <p:cNvPr id="7" name="Rectangle 6"/>
          <p:cNvSpPr/>
          <p:nvPr/>
        </p:nvSpPr>
        <p:spPr>
          <a:xfrm>
            <a:off x="694594" y="573344"/>
            <a:ext cx="9714787" cy="706347"/>
          </a:xfrm>
          <a:prstGeom prst="rect">
            <a:avLst/>
          </a:prstGeom>
        </p:spPr>
        <p:txBody>
          <a:bodyPr wrap="square">
            <a:spAutoFit/>
          </a:bodyPr>
          <a:lstStyle/>
          <a:p>
            <a:pPr>
              <a:lnSpc>
                <a:spcPct val="107000"/>
              </a:lnSpc>
              <a:spcAft>
                <a:spcPts val="800"/>
              </a:spcAft>
            </a:pPr>
            <a:r>
              <a:rPr lang="en-GB" sz="4000" dirty="0" smtClean="0">
                <a:solidFill>
                  <a:srgbClr val="4E6A84"/>
                </a:solidFill>
                <a:latin typeface="Fredoka One" panose="02000000000000000000" pitchFamily="2" charset="77"/>
              </a:rPr>
              <a:t>Plas Newydd Historic House</a:t>
            </a:r>
            <a:endParaRPr lang="en-GB" sz="4000" dirty="0">
              <a:solidFill>
                <a:srgbClr val="4E6A84"/>
              </a:solidFill>
              <a:latin typeface="Fredoka One" panose="02000000000000000000" pitchFamily="2" charset="77"/>
            </a:endParaRPr>
          </a:p>
        </p:txBody>
      </p:sp>
      <p:pic>
        <p:nvPicPr>
          <p:cNvPr id="2" name="Picture 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948217" y="1525348"/>
            <a:ext cx="5083780" cy="4735752"/>
          </a:xfrm>
          <a:prstGeom prst="roundRect">
            <a:avLst/>
          </a:prstGeom>
          <a:ln w="38100">
            <a:solidFill>
              <a:srgbClr val="FFD966"/>
            </a:solidFill>
          </a:ln>
        </p:spPr>
      </p:pic>
      <p:pic>
        <p:nvPicPr>
          <p:cNvPr id="11" name="Picture 10"/>
          <p:cNvPicPr>
            <a:picLocks noChangeAspect="1"/>
          </p:cNvPicPr>
          <p:nvPr/>
        </p:nvPicPr>
        <p:blipFill rotWithShape="1">
          <a:blip r:embed="rId5" cstate="email">
            <a:extLst>
              <a:ext uri="{BEBA8EAE-BF5A-486C-A8C5-ECC9F3942E4B}">
                <a14:imgProps xmlns:a14="http://schemas.microsoft.com/office/drawing/2010/main">
                  <a14:imgLayer r:embed="rId6">
                    <a14:imgEffect>
                      <a14:backgroundRemoval t="7390" b="89917" l="19266" r="100000">
                        <a14:foregroundMark x1="56697" y1="19544" x2="65321" y2="84599"/>
                        <a14:foregroundMark x1="40183" y1="85428" x2="45688" y2="81630"/>
                        <a14:backgroundMark x1="38716" y1="46754" x2="38716" y2="46754"/>
                      </a14:backgroundRemoval>
                    </a14:imgEffect>
                  </a14:imgLayer>
                </a14:imgProps>
              </a:ext>
              <a:ext uri="{28A0092B-C50C-407E-A947-70E740481C1C}">
                <a14:useLocalDpi xmlns:a14="http://schemas.microsoft.com/office/drawing/2010/main"/>
              </a:ext>
            </a:extLst>
          </a:blip>
          <a:srcRect/>
          <a:stretch/>
        </p:blipFill>
        <p:spPr>
          <a:xfrm flipH="1">
            <a:off x="10268786" y="-444501"/>
            <a:ext cx="3039576" cy="8081849"/>
          </a:xfrm>
          <a:prstGeom prst="rect">
            <a:avLst/>
          </a:prstGeom>
        </p:spPr>
      </p:pic>
      <p:sp>
        <p:nvSpPr>
          <p:cNvPr id="8" name="tab">
            <a:hlinkClick r:id="" action="ppaction://hlinkshowjump?jump=nextslide"/>
            <a:extLst>
              <a:ext uri="{FF2B5EF4-FFF2-40B4-BE49-F238E27FC236}">
                <a16:creationId xmlns:a16="http://schemas.microsoft.com/office/drawing/2014/main" id="{25199870-E06E-7747-AA00-3D82DF46AD19}"/>
              </a:ext>
            </a:extLst>
          </p:cNvPr>
          <p:cNvSpPr/>
          <p:nvPr/>
        </p:nvSpPr>
        <p:spPr>
          <a:xfrm>
            <a:off x="-410973" y="5160818"/>
            <a:ext cx="5330618" cy="116179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dirty="0" smtClean="0">
                <a:solidFill>
                  <a:srgbClr val="4E6A84"/>
                </a:solidFill>
                <a:latin typeface="Quicksand" panose="020B0604020202020204" charset="0"/>
              </a:rPr>
              <a:t>	Let’s explore the timeline of 	Plas Newydd through the ages…</a:t>
            </a:r>
            <a:endParaRPr lang="en-GB" sz="2000" dirty="0">
              <a:solidFill>
                <a:srgbClr val="4E6A84"/>
              </a:solidFill>
              <a:latin typeface="Quicksand" panose="020B0604020202020204" charset="0"/>
            </a:endParaRPr>
          </a:p>
        </p:txBody>
      </p:sp>
    </p:spTree>
    <p:extLst>
      <p:ext uri="{BB962C8B-B14F-4D97-AF65-F5344CB8AC3E}">
        <p14:creationId xmlns:p14="http://schemas.microsoft.com/office/powerpoint/2010/main" val="1898079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ab">
            <a:hlinkClick r:id="" action="ppaction://hlinkshowjump?jump=nextslide"/>
            <a:extLst>
              <a:ext uri="{FF2B5EF4-FFF2-40B4-BE49-F238E27FC236}">
                <a16:creationId xmlns:a16="http://schemas.microsoft.com/office/drawing/2014/main" id="{25199870-E06E-7747-AA00-3D82DF46AD19}"/>
              </a:ext>
            </a:extLst>
          </p:cNvPr>
          <p:cNvSpPr/>
          <p:nvPr/>
        </p:nvSpPr>
        <p:spPr>
          <a:xfrm rot="16200000">
            <a:off x="-1571341" y="3502778"/>
            <a:ext cx="5008135" cy="521615"/>
          </a:xfrm>
          <a:prstGeom prst="roundRect">
            <a:avLst>
              <a:gd name="adj" fmla="val 33750"/>
            </a:avLst>
          </a:prstGeom>
          <a:solidFill>
            <a:srgbClr val="FFF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rgbClr val="4E6A84"/>
              </a:solidFill>
              <a:latin typeface="Fredoka One" panose="020B0604020202020204" charset="0"/>
            </a:endParaRPr>
          </a:p>
        </p:txBody>
      </p:sp>
      <p:sp>
        <p:nvSpPr>
          <p:cNvPr id="7" name="Rectangle 6"/>
          <p:cNvSpPr/>
          <p:nvPr/>
        </p:nvSpPr>
        <p:spPr>
          <a:xfrm>
            <a:off x="448894" y="272040"/>
            <a:ext cx="9714787" cy="644985"/>
          </a:xfrm>
          <a:prstGeom prst="rect">
            <a:avLst/>
          </a:prstGeom>
        </p:spPr>
        <p:txBody>
          <a:bodyPr wrap="square">
            <a:spAutoFit/>
          </a:bodyPr>
          <a:lstStyle/>
          <a:p>
            <a:pPr>
              <a:lnSpc>
                <a:spcPct val="107000"/>
              </a:lnSpc>
              <a:spcAft>
                <a:spcPts val="800"/>
              </a:spcAft>
            </a:pPr>
            <a:r>
              <a:rPr lang="en-GB" sz="3600" b="1" dirty="0" smtClean="0">
                <a:solidFill>
                  <a:srgbClr val="4E6A84"/>
                </a:solidFill>
                <a:latin typeface="Fredoka One" panose="02000000000000000000" pitchFamily="2" charset="77"/>
              </a:rPr>
              <a:t>Plas Newydd </a:t>
            </a:r>
            <a:r>
              <a:rPr lang="en-GB" sz="3600" b="1" dirty="0" smtClean="0">
                <a:solidFill>
                  <a:srgbClr val="D78643"/>
                </a:solidFill>
                <a:latin typeface="Fredoka One" panose="02000000000000000000" pitchFamily="2" charset="77"/>
              </a:rPr>
              <a:t>Timeline</a:t>
            </a:r>
            <a:endParaRPr lang="en-GB" sz="3600" b="1" dirty="0">
              <a:solidFill>
                <a:srgbClr val="D78643"/>
              </a:solidFill>
              <a:latin typeface="Fredoka One" panose="02000000000000000000" pitchFamily="2" charset="77"/>
            </a:endParaRPr>
          </a:p>
        </p:txBody>
      </p:sp>
      <p:sp>
        <p:nvSpPr>
          <p:cNvPr id="34" name="Rectangle 33"/>
          <p:cNvSpPr/>
          <p:nvPr/>
        </p:nvSpPr>
        <p:spPr>
          <a:xfrm>
            <a:off x="1374175" y="1155906"/>
            <a:ext cx="4481894" cy="5647700"/>
          </a:xfrm>
          <a:prstGeom prst="rect">
            <a:avLst/>
          </a:prstGeom>
        </p:spPr>
        <p:txBody>
          <a:bodyPr wrap="square">
            <a:spAutoFit/>
          </a:bodyPr>
          <a:lstStyle/>
          <a:p>
            <a:r>
              <a:rPr lang="en-GB" sz="1200" dirty="0" smtClean="0">
                <a:solidFill>
                  <a:srgbClr val="4E6A84"/>
                </a:solidFill>
                <a:latin typeface="Quicksand" panose="020B0604020202020204" charset="0"/>
              </a:rPr>
              <a:t>The Ladies move into </a:t>
            </a:r>
            <a:r>
              <a:rPr lang="en-GB" sz="1200" dirty="0">
                <a:solidFill>
                  <a:srgbClr val="4E6A84"/>
                </a:solidFill>
                <a:latin typeface="Quicksand" panose="020B0604020202020204" charset="0"/>
              </a:rPr>
              <a:t>Pen-y-</a:t>
            </a:r>
            <a:r>
              <a:rPr lang="en-GB" sz="1200" dirty="0" err="1">
                <a:solidFill>
                  <a:srgbClr val="4E6A84"/>
                </a:solidFill>
                <a:latin typeface="Quicksand" panose="020B0604020202020204" charset="0"/>
              </a:rPr>
              <a:t>Maes</a:t>
            </a:r>
            <a:r>
              <a:rPr lang="en-GB" sz="1200" dirty="0">
                <a:solidFill>
                  <a:srgbClr val="4E6A84"/>
                </a:solidFill>
                <a:latin typeface="Quicksand" panose="020B0604020202020204" charset="0"/>
              </a:rPr>
              <a:t> </a:t>
            </a:r>
            <a:r>
              <a:rPr lang="en-GB" sz="1200" dirty="0" smtClean="0">
                <a:solidFill>
                  <a:srgbClr val="4E6A84"/>
                </a:solidFill>
                <a:latin typeface="Quicksand" panose="020B0604020202020204" charset="0"/>
              </a:rPr>
              <a:t>Cottage </a:t>
            </a:r>
            <a:r>
              <a:rPr lang="en-GB" sz="1200" dirty="0">
                <a:solidFill>
                  <a:srgbClr val="4E6A84"/>
                </a:solidFill>
                <a:latin typeface="Quicksand" panose="020B0604020202020204" charset="0"/>
              </a:rPr>
              <a:t>and rename it Plas </a:t>
            </a:r>
            <a:r>
              <a:rPr lang="en-GB" sz="1200" dirty="0" smtClean="0">
                <a:solidFill>
                  <a:srgbClr val="4E6A84"/>
                </a:solidFill>
                <a:latin typeface="Quicksand" panose="020B0604020202020204" charset="0"/>
              </a:rPr>
              <a:t>Newydd. They rent it for </a:t>
            </a:r>
            <a:r>
              <a:rPr lang="en-GB" sz="1200" dirty="0">
                <a:solidFill>
                  <a:srgbClr val="4E6A84"/>
                </a:solidFill>
                <a:latin typeface="Quicksand" panose="020B0604020202020204" charset="0"/>
              </a:rPr>
              <a:t>£23 per </a:t>
            </a:r>
            <a:r>
              <a:rPr lang="en-GB" sz="1200" dirty="0" smtClean="0">
                <a:solidFill>
                  <a:srgbClr val="4E6A84"/>
                </a:solidFill>
                <a:latin typeface="Quicksand" panose="020B0604020202020204" charset="0"/>
              </a:rPr>
              <a:t>year, </a:t>
            </a:r>
            <a:r>
              <a:rPr lang="en-GB" sz="1200" dirty="0">
                <a:solidFill>
                  <a:srgbClr val="4E6A84"/>
                </a:solidFill>
                <a:latin typeface="Quicksand" panose="020B0604020202020204" charset="0"/>
              </a:rPr>
              <a:t>which equates to £440 per month in 2023’s </a:t>
            </a:r>
            <a:r>
              <a:rPr lang="en-GB" sz="1200" dirty="0" smtClean="0">
                <a:solidFill>
                  <a:srgbClr val="4E6A84"/>
                </a:solidFill>
                <a:latin typeface="Quicksand" panose="020B0604020202020204" charset="0"/>
              </a:rPr>
              <a:t>money.</a:t>
            </a:r>
          </a:p>
          <a:p>
            <a:endParaRPr lang="en-GB" sz="1200" dirty="0">
              <a:solidFill>
                <a:srgbClr val="4E6A84"/>
              </a:solidFill>
              <a:latin typeface="Quicksand" panose="020B0604020202020204" charset="0"/>
            </a:endParaRPr>
          </a:p>
          <a:p>
            <a:r>
              <a:rPr lang="en-GB" sz="1200" dirty="0" smtClean="0">
                <a:solidFill>
                  <a:srgbClr val="4E6A84"/>
                </a:solidFill>
                <a:latin typeface="Quicksand" panose="020B0604020202020204" charset="0"/>
              </a:rPr>
              <a:t>Josiah </a:t>
            </a:r>
            <a:r>
              <a:rPr lang="en-GB" sz="1200" dirty="0">
                <a:solidFill>
                  <a:srgbClr val="4E6A84"/>
                </a:solidFill>
                <a:latin typeface="Quicksand" panose="020B0604020202020204" charset="0"/>
              </a:rPr>
              <a:t>Wedgewood, famous potter visited Plas </a:t>
            </a:r>
            <a:r>
              <a:rPr lang="en-GB" sz="1200" dirty="0" smtClean="0">
                <a:solidFill>
                  <a:srgbClr val="4E6A84"/>
                </a:solidFill>
                <a:latin typeface="Quicksand" panose="020B0604020202020204" charset="0"/>
              </a:rPr>
              <a:t>Newydd.</a:t>
            </a:r>
          </a:p>
          <a:p>
            <a:endParaRPr lang="en-GB" sz="1200" dirty="0">
              <a:solidFill>
                <a:srgbClr val="4E6A84"/>
              </a:solidFill>
              <a:latin typeface="Quicksand" panose="020B0604020202020204" charset="0"/>
            </a:endParaRPr>
          </a:p>
          <a:p>
            <a:r>
              <a:rPr lang="en-GB" sz="1200" dirty="0" smtClean="0">
                <a:solidFill>
                  <a:srgbClr val="4E6A84"/>
                </a:solidFill>
                <a:latin typeface="Quicksand" panose="020B0604020202020204" charset="0"/>
              </a:rPr>
              <a:t>Soldier</a:t>
            </a:r>
            <a:r>
              <a:rPr lang="en-GB" sz="1200" dirty="0">
                <a:solidFill>
                  <a:srgbClr val="4E6A84"/>
                </a:solidFill>
                <a:latin typeface="Quicksand" panose="020B0604020202020204" charset="0"/>
              </a:rPr>
              <a:t>, politician and 1</a:t>
            </a:r>
            <a:r>
              <a:rPr lang="en-GB" sz="1200" baseline="30000" dirty="0">
                <a:solidFill>
                  <a:srgbClr val="4E6A84"/>
                </a:solidFill>
                <a:latin typeface="Quicksand" panose="020B0604020202020204" charset="0"/>
              </a:rPr>
              <a:t>st</a:t>
            </a:r>
            <a:r>
              <a:rPr lang="en-GB" sz="1200" dirty="0">
                <a:solidFill>
                  <a:srgbClr val="4E6A84"/>
                </a:solidFill>
                <a:latin typeface="Quicksand" panose="020B0604020202020204" charset="0"/>
              </a:rPr>
              <a:t> Duke of Wellington’s first of many visits to Plas </a:t>
            </a:r>
            <a:r>
              <a:rPr lang="en-GB" sz="1200" dirty="0" smtClean="0">
                <a:solidFill>
                  <a:srgbClr val="4E6A84"/>
                </a:solidFill>
                <a:latin typeface="Quicksand" panose="020B0604020202020204" charset="0"/>
              </a:rPr>
              <a:t>Newydd.</a:t>
            </a:r>
          </a:p>
          <a:p>
            <a:endParaRPr lang="en-GB" sz="1200" dirty="0">
              <a:solidFill>
                <a:srgbClr val="4E6A84"/>
              </a:solidFill>
              <a:latin typeface="Quicksand" panose="020B0604020202020204" charset="0"/>
            </a:endParaRPr>
          </a:p>
          <a:p>
            <a:r>
              <a:rPr lang="en-GB" sz="1200" dirty="0" smtClean="0">
                <a:solidFill>
                  <a:srgbClr val="4E6A84"/>
                </a:solidFill>
                <a:latin typeface="Quicksand" panose="020B0604020202020204" charset="0"/>
              </a:rPr>
              <a:t>One </a:t>
            </a:r>
            <a:r>
              <a:rPr lang="en-GB" sz="1200" dirty="0">
                <a:solidFill>
                  <a:srgbClr val="4E6A84"/>
                </a:solidFill>
                <a:latin typeface="Quicksand" panose="020B0604020202020204" charset="0"/>
              </a:rPr>
              <a:t>room and a cellar were added to the </a:t>
            </a:r>
            <a:r>
              <a:rPr lang="en-GB" sz="1200" dirty="0" smtClean="0">
                <a:solidFill>
                  <a:srgbClr val="4E6A84"/>
                </a:solidFill>
                <a:latin typeface="Quicksand" panose="020B0604020202020204" charset="0"/>
              </a:rPr>
              <a:t>house.</a:t>
            </a:r>
            <a:endParaRPr lang="en-GB" sz="1200" dirty="0">
              <a:solidFill>
                <a:srgbClr val="4E6A84"/>
              </a:solidFill>
              <a:latin typeface="Quicksand" panose="020B0604020202020204" charset="0"/>
            </a:endParaRPr>
          </a:p>
          <a:p>
            <a:endParaRPr lang="en-GB" sz="1200" dirty="0" smtClean="0">
              <a:solidFill>
                <a:srgbClr val="4E6A84"/>
              </a:solidFill>
              <a:latin typeface="Quicksand" panose="020B0604020202020204" charset="0"/>
            </a:endParaRPr>
          </a:p>
          <a:p>
            <a:r>
              <a:rPr lang="en-GB" sz="1200" dirty="0" smtClean="0">
                <a:solidFill>
                  <a:srgbClr val="4E6A84"/>
                </a:solidFill>
                <a:latin typeface="Quicksand" panose="020B0604020202020204" charset="0"/>
              </a:rPr>
              <a:t>The Ladies </a:t>
            </a:r>
            <a:r>
              <a:rPr lang="en-GB" sz="1200" dirty="0">
                <a:solidFill>
                  <a:srgbClr val="4E6A84"/>
                </a:solidFill>
                <a:latin typeface="Quicksand" panose="020B0604020202020204" charset="0"/>
              </a:rPr>
              <a:t>rented 3.2 hectares (8 acres) of land surrounding the </a:t>
            </a:r>
            <a:r>
              <a:rPr lang="en-GB" sz="1200" dirty="0" smtClean="0">
                <a:solidFill>
                  <a:srgbClr val="4E6A84"/>
                </a:solidFill>
                <a:latin typeface="Quicksand" panose="020B0604020202020204" charset="0"/>
              </a:rPr>
              <a:t>house.</a:t>
            </a:r>
            <a:endParaRPr lang="en-GB" sz="1200" dirty="0">
              <a:solidFill>
                <a:srgbClr val="4E6A84"/>
              </a:solidFill>
              <a:latin typeface="Quicksand" panose="020B0604020202020204" charset="0"/>
            </a:endParaRPr>
          </a:p>
          <a:p>
            <a:endParaRPr lang="en-GB" sz="1200" dirty="0" smtClean="0">
              <a:solidFill>
                <a:srgbClr val="4E6A84"/>
              </a:solidFill>
              <a:latin typeface="Quicksand" panose="020B0604020202020204" charset="0"/>
            </a:endParaRPr>
          </a:p>
          <a:p>
            <a:r>
              <a:rPr lang="en-GB" sz="1200" dirty="0" smtClean="0">
                <a:solidFill>
                  <a:srgbClr val="4E6A84"/>
                </a:solidFill>
                <a:latin typeface="Quicksand" panose="020B0604020202020204" charset="0"/>
              </a:rPr>
              <a:t>Visit by the Duke </a:t>
            </a:r>
            <a:r>
              <a:rPr lang="en-GB" sz="1200" dirty="0">
                <a:solidFill>
                  <a:srgbClr val="4E6A84"/>
                </a:solidFill>
                <a:latin typeface="Quicksand" panose="020B0604020202020204" charset="0"/>
              </a:rPr>
              <a:t>of Gloucester </a:t>
            </a:r>
            <a:r>
              <a:rPr lang="en-GB" sz="1200" dirty="0" smtClean="0">
                <a:solidFill>
                  <a:srgbClr val="4E6A84"/>
                </a:solidFill>
                <a:latin typeface="Quicksand" panose="020B0604020202020204" charset="0"/>
              </a:rPr>
              <a:t>(then reigning King</a:t>
            </a:r>
          </a:p>
          <a:p>
            <a:r>
              <a:rPr lang="en-GB" sz="1200" dirty="0" smtClean="0">
                <a:solidFill>
                  <a:srgbClr val="4E6A84"/>
                </a:solidFill>
                <a:latin typeface="Quicksand" panose="020B0604020202020204" charset="0"/>
              </a:rPr>
              <a:t> George </a:t>
            </a:r>
            <a:r>
              <a:rPr lang="en-GB" sz="1200" dirty="0">
                <a:solidFill>
                  <a:srgbClr val="4E6A84"/>
                </a:solidFill>
                <a:latin typeface="Quicksand" panose="020B0604020202020204" charset="0"/>
              </a:rPr>
              <a:t>III’s nephew</a:t>
            </a:r>
            <a:r>
              <a:rPr lang="en-GB" sz="1200" dirty="0" smtClean="0">
                <a:solidFill>
                  <a:srgbClr val="4E6A84"/>
                </a:solidFill>
                <a:latin typeface="Quicksand" panose="020B0604020202020204" charset="0"/>
              </a:rPr>
              <a:t>).</a:t>
            </a:r>
          </a:p>
          <a:p>
            <a:endParaRPr lang="en-GB" sz="1200" dirty="0">
              <a:solidFill>
                <a:srgbClr val="4E6A84"/>
              </a:solidFill>
              <a:latin typeface="Quicksand" panose="020B0604020202020204" charset="0"/>
            </a:endParaRPr>
          </a:p>
          <a:p>
            <a:r>
              <a:rPr lang="en-GB" sz="1200" dirty="0" smtClean="0">
                <a:solidFill>
                  <a:srgbClr val="4E6A84"/>
                </a:solidFill>
                <a:latin typeface="Quicksand" panose="020B0604020202020204" charset="0"/>
              </a:rPr>
              <a:t>Mary </a:t>
            </a:r>
            <a:r>
              <a:rPr lang="en-GB" sz="1200" dirty="0" err="1">
                <a:solidFill>
                  <a:srgbClr val="4E6A84"/>
                </a:solidFill>
                <a:latin typeface="Quicksand" panose="020B0604020202020204" charset="0"/>
              </a:rPr>
              <a:t>Carryll</a:t>
            </a:r>
            <a:r>
              <a:rPr lang="en-GB" sz="1200" dirty="0">
                <a:solidFill>
                  <a:srgbClr val="4E6A84"/>
                </a:solidFill>
                <a:latin typeface="Quicksand" panose="020B0604020202020204" charset="0"/>
              </a:rPr>
              <a:t>, </a:t>
            </a:r>
            <a:r>
              <a:rPr lang="en-GB" sz="1200" dirty="0" smtClean="0">
                <a:solidFill>
                  <a:srgbClr val="4E6A84"/>
                </a:solidFill>
                <a:latin typeface="Quicksand" panose="020B0604020202020204" charset="0"/>
              </a:rPr>
              <a:t>the </a:t>
            </a:r>
            <a:r>
              <a:rPr lang="en-GB" sz="1200" dirty="0">
                <a:solidFill>
                  <a:srgbClr val="4E6A84"/>
                </a:solidFill>
                <a:latin typeface="Quicksand" panose="020B0604020202020204" charset="0"/>
              </a:rPr>
              <a:t>Ladies devoted servant </a:t>
            </a:r>
            <a:r>
              <a:rPr lang="en-GB" sz="1200" dirty="0" smtClean="0">
                <a:solidFill>
                  <a:srgbClr val="4E6A84"/>
                </a:solidFill>
                <a:latin typeface="Quicksand" panose="020B0604020202020204" charset="0"/>
              </a:rPr>
              <a:t>died.</a:t>
            </a:r>
          </a:p>
          <a:p>
            <a:endParaRPr lang="en-GB" sz="1200" dirty="0">
              <a:solidFill>
                <a:srgbClr val="4E6A84"/>
              </a:solidFill>
              <a:latin typeface="Quicksand" panose="020B0604020202020204" charset="0"/>
            </a:endParaRPr>
          </a:p>
          <a:p>
            <a:r>
              <a:rPr lang="en-GB" sz="1200" dirty="0" smtClean="0">
                <a:solidFill>
                  <a:srgbClr val="4E6A84"/>
                </a:solidFill>
                <a:latin typeface="Quicksand" panose="020B0604020202020204" charset="0"/>
              </a:rPr>
              <a:t>The Ladies held </a:t>
            </a:r>
            <a:r>
              <a:rPr lang="en-GB" sz="1200" dirty="0">
                <a:solidFill>
                  <a:srgbClr val="4E6A84"/>
                </a:solidFill>
                <a:latin typeface="Quicksand" panose="020B0604020202020204" charset="0"/>
              </a:rPr>
              <a:t>a ‘Porch Warming’ </a:t>
            </a:r>
            <a:r>
              <a:rPr lang="en-GB" sz="1200" dirty="0" smtClean="0">
                <a:solidFill>
                  <a:srgbClr val="4E6A84"/>
                </a:solidFill>
                <a:latin typeface="Quicksand" panose="020B0604020202020204" charset="0"/>
              </a:rPr>
              <a:t>party to </a:t>
            </a:r>
            <a:r>
              <a:rPr lang="en-GB" sz="1200" dirty="0">
                <a:solidFill>
                  <a:srgbClr val="4E6A84"/>
                </a:solidFill>
                <a:latin typeface="Quicksand" panose="020B0604020202020204" charset="0"/>
              </a:rPr>
              <a:t>celebrate the completion of the carving decorations in the porch, the two windows, the hall and stairs</a:t>
            </a:r>
            <a:r>
              <a:rPr lang="en-GB" sz="1200" dirty="0" smtClean="0">
                <a:solidFill>
                  <a:srgbClr val="4E6A84"/>
                </a:solidFill>
                <a:latin typeface="Quicksand" panose="020B0604020202020204" charset="0"/>
              </a:rPr>
              <a:t>.</a:t>
            </a:r>
          </a:p>
          <a:p>
            <a:endParaRPr lang="en-GB" sz="1200" dirty="0">
              <a:solidFill>
                <a:srgbClr val="4E6A84"/>
              </a:solidFill>
              <a:latin typeface="Quicksand" panose="020B0604020202020204" charset="0"/>
            </a:endParaRPr>
          </a:p>
          <a:p>
            <a:r>
              <a:rPr lang="en-GB" sz="1200" dirty="0" smtClean="0">
                <a:solidFill>
                  <a:srgbClr val="4E6A84"/>
                </a:solidFill>
                <a:latin typeface="Quicksand" panose="020B0604020202020204" charset="0"/>
              </a:rPr>
              <a:t>The </a:t>
            </a:r>
            <a:r>
              <a:rPr lang="en-GB" sz="1200" dirty="0">
                <a:solidFill>
                  <a:srgbClr val="4E6A84"/>
                </a:solidFill>
                <a:latin typeface="Quicksand" panose="020B0604020202020204" charset="0"/>
              </a:rPr>
              <a:t>Ladies </a:t>
            </a:r>
            <a:r>
              <a:rPr lang="en-GB" sz="1200" dirty="0" smtClean="0">
                <a:solidFill>
                  <a:srgbClr val="4E6A84"/>
                </a:solidFill>
                <a:latin typeface="Quicksand" panose="020B0604020202020204" charset="0"/>
              </a:rPr>
              <a:t>finally bought and owned Plas Newydd.</a:t>
            </a:r>
          </a:p>
          <a:p>
            <a:endParaRPr lang="en-GB" sz="1200" dirty="0" smtClean="0">
              <a:solidFill>
                <a:srgbClr val="4E6A84"/>
              </a:solidFill>
              <a:latin typeface="Quicksand" panose="020B0604020202020204" charset="0"/>
            </a:endParaRPr>
          </a:p>
          <a:p>
            <a:r>
              <a:rPr lang="en-GB" sz="1200" dirty="0">
                <a:solidFill>
                  <a:srgbClr val="4E6A84"/>
                </a:solidFill>
                <a:latin typeface="Quicksand" panose="020B0604020202020204" charset="0"/>
              </a:rPr>
              <a:t>Famous English </a:t>
            </a:r>
            <a:r>
              <a:rPr lang="en-GB" sz="1200" dirty="0" smtClean="0">
                <a:solidFill>
                  <a:srgbClr val="4E6A84"/>
                </a:solidFill>
                <a:latin typeface="Quicksand" panose="020B0604020202020204" charset="0"/>
              </a:rPr>
              <a:t>romantic poet </a:t>
            </a:r>
            <a:r>
              <a:rPr lang="en-GB" sz="1200" dirty="0">
                <a:solidFill>
                  <a:srgbClr val="4E6A84"/>
                </a:solidFill>
                <a:latin typeface="Quicksand" panose="020B0604020202020204" charset="0"/>
              </a:rPr>
              <a:t>William Wordsworth </a:t>
            </a:r>
            <a:r>
              <a:rPr lang="en-GB" sz="1200" dirty="0" smtClean="0">
                <a:solidFill>
                  <a:srgbClr val="4E6A84"/>
                </a:solidFill>
                <a:latin typeface="Quicksand" panose="020B0604020202020204" charset="0"/>
              </a:rPr>
              <a:t>visited.</a:t>
            </a:r>
          </a:p>
          <a:p>
            <a:endParaRPr lang="en-GB" sz="1200" dirty="0">
              <a:solidFill>
                <a:srgbClr val="4E6A84"/>
              </a:solidFill>
              <a:latin typeface="Quicksand" panose="020B0604020202020204" charset="0"/>
            </a:endParaRPr>
          </a:p>
          <a:p>
            <a:r>
              <a:rPr lang="en-GB" sz="1200" dirty="0">
                <a:solidFill>
                  <a:srgbClr val="4E6A84"/>
                </a:solidFill>
                <a:latin typeface="Quicksand" panose="020B0604020202020204" charset="0"/>
              </a:rPr>
              <a:t>Visit by Scottish historian and writer Sir Walter </a:t>
            </a:r>
            <a:r>
              <a:rPr lang="en-GB" sz="1200" dirty="0" smtClean="0">
                <a:solidFill>
                  <a:srgbClr val="4E6A84"/>
                </a:solidFill>
                <a:latin typeface="Quicksand" panose="020B0604020202020204" charset="0"/>
              </a:rPr>
              <a:t>Scott.</a:t>
            </a:r>
            <a:endParaRPr lang="en-GB" sz="1200" dirty="0">
              <a:solidFill>
                <a:srgbClr val="4E6A84"/>
              </a:solidFill>
              <a:latin typeface="Quicksand" panose="020B0604020202020204" charset="0"/>
            </a:endParaRPr>
          </a:p>
          <a:p>
            <a:endParaRPr lang="en-GB" sz="1200" dirty="0">
              <a:solidFill>
                <a:srgbClr val="4E6A84"/>
              </a:solidFill>
              <a:latin typeface="Quicksand" panose="020B0604020202020204" charset="0"/>
            </a:endParaRPr>
          </a:p>
          <a:p>
            <a:endParaRPr lang="en-GB" sz="1300" dirty="0">
              <a:solidFill>
                <a:srgbClr val="4E6A84"/>
              </a:solidFill>
              <a:latin typeface="Quicksand" panose="020B0604020202020204" charset="0"/>
            </a:endParaRPr>
          </a:p>
        </p:txBody>
      </p:sp>
      <p:sp>
        <p:nvSpPr>
          <p:cNvPr id="36" name="tab">
            <a:hlinkClick r:id="" action="ppaction://hlinkshowjump?jump=nextslide"/>
            <a:extLst>
              <a:ext uri="{FF2B5EF4-FFF2-40B4-BE49-F238E27FC236}">
                <a16:creationId xmlns:a16="http://schemas.microsoft.com/office/drawing/2014/main" id="{25199870-E06E-7747-AA00-3D82DF46AD19}"/>
              </a:ext>
            </a:extLst>
          </p:cNvPr>
          <p:cNvSpPr/>
          <p:nvPr/>
        </p:nvSpPr>
        <p:spPr>
          <a:xfrm>
            <a:off x="564398" y="1161813"/>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1780</a:t>
            </a:r>
            <a:endParaRPr lang="en-GB" sz="1600" dirty="0">
              <a:solidFill>
                <a:srgbClr val="4E6A84"/>
              </a:solidFill>
              <a:latin typeface="Fredoka One" panose="020B0604020202020204" charset="0"/>
            </a:endParaRPr>
          </a:p>
        </p:txBody>
      </p:sp>
      <p:sp>
        <p:nvSpPr>
          <p:cNvPr id="39" name="tab">
            <a:hlinkClick r:id="" action="ppaction://hlinkshowjump?jump=nextslide"/>
            <a:extLst>
              <a:ext uri="{FF2B5EF4-FFF2-40B4-BE49-F238E27FC236}">
                <a16:creationId xmlns:a16="http://schemas.microsoft.com/office/drawing/2014/main" id="{25199870-E06E-7747-AA00-3D82DF46AD19}"/>
              </a:ext>
            </a:extLst>
          </p:cNvPr>
          <p:cNvSpPr/>
          <p:nvPr/>
        </p:nvSpPr>
        <p:spPr>
          <a:xfrm>
            <a:off x="564396" y="1882656"/>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1785</a:t>
            </a:r>
            <a:endParaRPr lang="en-GB" sz="1600" dirty="0">
              <a:solidFill>
                <a:srgbClr val="4E6A84"/>
              </a:solidFill>
              <a:latin typeface="Fredoka One" panose="020B0604020202020204" charset="0"/>
            </a:endParaRPr>
          </a:p>
        </p:txBody>
      </p:sp>
      <p:sp>
        <p:nvSpPr>
          <p:cNvPr id="40" name="tab">
            <a:hlinkClick r:id="" action="ppaction://hlinkshowjump?jump=nextslide"/>
            <a:extLst>
              <a:ext uri="{FF2B5EF4-FFF2-40B4-BE49-F238E27FC236}">
                <a16:creationId xmlns:a16="http://schemas.microsoft.com/office/drawing/2014/main" id="{25199870-E06E-7747-AA00-3D82DF46AD19}"/>
              </a:ext>
            </a:extLst>
          </p:cNvPr>
          <p:cNvSpPr/>
          <p:nvPr/>
        </p:nvSpPr>
        <p:spPr>
          <a:xfrm>
            <a:off x="554225" y="2294699"/>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1788</a:t>
            </a:r>
            <a:endParaRPr lang="en-GB" sz="1600" dirty="0">
              <a:solidFill>
                <a:srgbClr val="4E6A84"/>
              </a:solidFill>
              <a:latin typeface="Fredoka One" panose="020B0604020202020204" charset="0"/>
            </a:endParaRPr>
          </a:p>
        </p:txBody>
      </p:sp>
      <p:sp>
        <p:nvSpPr>
          <p:cNvPr id="41" name="tab">
            <a:hlinkClick r:id="" action="ppaction://hlinkshowjump?jump=nextslide"/>
            <a:extLst>
              <a:ext uri="{FF2B5EF4-FFF2-40B4-BE49-F238E27FC236}">
                <a16:creationId xmlns:a16="http://schemas.microsoft.com/office/drawing/2014/main" id="{25199870-E06E-7747-AA00-3D82DF46AD19}"/>
              </a:ext>
            </a:extLst>
          </p:cNvPr>
          <p:cNvSpPr/>
          <p:nvPr/>
        </p:nvSpPr>
        <p:spPr>
          <a:xfrm>
            <a:off x="564398" y="2806952"/>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1792</a:t>
            </a:r>
            <a:endParaRPr lang="en-GB" sz="1600" dirty="0">
              <a:solidFill>
                <a:srgbClr val="4E6A84"/>
              </a:solidFill>
              <a:latin typeface="Fredoka One" panose="020B0604020202020204" charset="0"/>
            </a:endParaRPr>
          </a:p>
        </p:txBody>
      </p:sp>
      <p:sp>
        <p:nvSpPr>
          <p:cNvPr id="42" name="tab">
            <a:hlinkClick r:id="" action="ppaction://hlinkshowjump?jump=nextslide"/>
            <a:extLst>
              <a:ext uri="{FF2B5EF4-FFF2-40B4-BE49-F238E27FC236}">
                <a16:creationId xmlns:a16="http://schemas.microsoft.com/office/drawing/2014/main" id="{25199870-E06E-7747-AA00-3D82DF46AD19}"/>
              </a:ext>
            </a:extLst>
          </p:cNvPr>
          <p:cNvSpPr/>
          <p:nvPr/>
        </p:nvSpPr>
        <p:spPr>
          <a:xfrm>
            <a:off x="554224" y="3260088"/>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1802</a:t>
            </a:r>
            <a:endParaRPr lang="en-GB" sz="1600" dirty="0">
              <a:solidFill>
                <a:srgbClr val="4E6A84"/>
              </a:solidFill>
              <a:latin typeface="Fredoka One" panose="020B0604020202020204" charset="0"/>
            </a:endParaRPr>
          </a:p>
        </p:txBody>
      </p:sp>
      <p:sp>
        <p:nvSpPr>
          <p:cNvPr id="43" name="tab">
            <a:hlinkClick r:id="" action="ppaction://hlinkshowjump?jump=nextslide"/>
            <a:extLst>
              <a:ext uri="{FF2B5EF4-FFF2-40B4-BE49-F238E27FC236}">
                <a16:creationId xmlns:a16="http://schemas.microsoft.com/office/drawing/2014/main" id="{25199870-E06E-7747-AA00-3D82DF46AD19}"/>
              </a:ext>
            </a:extLst>
          </p:cNvPr>
          <p:cNvSpPr/>
          <p:nvPr/>
        </p:nvSpPr>
        <p:spPr>
          <a:xfrm>
            <a:off x="564395" y="3772468"/>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1809</a:t>
            </a:r>
            <a:endParaRPr lang="en-GB" sz="1600" dirty="0">
              <a:solidFill>
                <a:srgbClr val="4E6A84"/>
              </a:solidFill>
              <a:latin typeface="Fredoka One" panose="020B0604020202020204" charset="0"/>
            </a:endParaRPr>
          </a:p>
        </p:txBody>
      </p:sp>
      <p:sp>
        <p:nvSpPr>
          <p:cNvPr id="46" name="tab">
            <a:hlinkClick r:id="" action="ppaction://hlinkshowjump?jump=nextslide"/>
            <a:extLst>
              <a:ext uri="{FF2B5EF4-FFF2-40B4-BE49-F238E27FC236}">
                <a16:creationId xmlns:a16="http://schemas.microsoft.com/office/drawing/2014/main" id="{25199870-E06E-7747-AA00-3D82DF46AD19}"/>
              </a:ext>
            </a:extLst>
          </p:cNvPr>
          <p:cNvSpPr/>
          <p:nvPr/>
        </p:nvSpPr>
        <p:spPr>
          <a:xfrm>
            <a:off x="564398" y="4678995"/>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1814</a:t>
            </a:r>
            <a:endParaRPr lang="en-GB" sz="1600" dirty="0">
              <a:solidFill>
                <a:srgbClr val="4E6A84"/>
              </a:solidFill>
              <a:latin typeface="Fredoka One" panose="020B0604020202020204" charset="0"/>
            </a:endParaRPr>
          </a:p>
        </p:txBody>
      </p:sp>
      <p:sp>
        <p:nvSpPr>
          <p:cNvPr id="47" name="Rectangle 46"/>
          <p:cNvSpPr/>
          <p:nvPr/>
        </p:nvSpPr>
        <p:spPr>
          <a:xfrm>
            <a:off x="7143525" y="277402"/>
            <a:ext cx="4543354" cy="6370975"/>
          </a:xfrm>
          <a:prstGeom prst="rect">
            <a:avLst/>
          </a:prstGeom>
        </p:spPr>
        <p:txBody>
          <a:bodyPr wrap="square">
            <a:spAutoFit/>
          </a:bodyPr>
          <a:lstStyle/>
          <a:p>
            <a:r>
              <a:rPr lang="en-GB" sz="1200" dirty="0">
                <a:solidFill>
                  <a:srgbClr val="4E6A84"/>
                </a:solidFill>
                <a:latin typeface="Quicksand" panose="020B0604020202020204" charset="0"/>
              </a:rPr>
              <a:t>Lady Eleanor Butler </a:t>
            </a:r>
            <a:r>
              <a:rPr lang="en-GB" sz="1200" dirty="0" smtClean="0">
                <a:solidFill>
                  <a:srgbClr val="4E6A84"/>
                </a:solidFill>
                <a:latin typeface="Quicksand" panose="020B0604020202020204" charset="0"/>
              </a:rPr>
              <a:t>died.</a:t>
            </a:r>
            <a:endParaRPr lang="en-GB" sz="1200" dirty="0">
              <a:solidFill>
                <a:srgbClr val="4E6A84"/>
              </a:solidFill>
              <a:latin typeface="Quicksand" panose="020B0604020202020204" charset="0"/>
            </a:endParaRPr>
          </a:p>
          <a:p>
            <a:endParaRPr lang="en-GB" sz="1200" dirty="0" smtClean="0">
              <a:solidFill>
                <a:srgbClr val="4E6A84"/>
              </a:solidFill>
              <a:latin typeface="Quicksand" panose="020B0604020202020204" charset="0"/>
            </a:endParaRPr>
          </a:p>
          <a:p>
            <a:r>
              <a:rPr lang="en-GB" sz="1200" dirty="0" smtClean="0">
                <a:solidFill>
                  <a:srgbClr val="4E6A84"/>
                </a:solidFill>
                <a:latin typeface="Quicksand" panose="020B0604020202020204" charset="0"/>
              </a:rPr>
              <a:t>Sarah </a:t>
            </a:r>
            <a:r>
              <a:rPr lang="en-GB" sz="1200" dirty="0" err="1">
                <a:solidFill>
                  <a:srgbClr val="4E6A84"/>
                </a:solidFill>
                <a:latin typeface="Quicksand" panose="020B0604020202020204" charset="0"/>
              </a:rPr>
              <a:t>Ponsonby</a:t>
            </a:r>
            <a:r>
              <a:rPr lang="en-GB" sz="1200" dirty="0">
                <a:solidFill>
                  <a:srgbClr val="4E6A84"/>
                </a:solidFill>
                <a:latin typeface="Quicksand" panose="020B0604020202020204" charset="0"/>
              </a:rPr>
              <a:t> </a:t>
            </a:r>
            <a:r>
              <a:rPr lang="en-GB" sz="1200" dirty="0" smtClean="0">
                <a:solidFill>
                  <a:srgbClr val="4E6A84"/>
                </a:solidFill>
                <a:latin typeface="Quicksand" panose="020B0604020202020204" charset="0"/>
              </a:rPr>
              <a:t>died.</a:t>
            </a:r>
          </a:p>
          <a:p>
            <a:endParaRPr lang="en-GB" sz="1200" dirty="0">
              <a:solidFill>
                <a:srgbClr val="4E6A84"/>
              </a:solidFill>
              <a:latin typeface="Quicksand" panose="020B0604020202020204" charset="0"/>
            </a:endParaRPr>
          </a:p>
          <a:p>
            <a:r>
              <a:rPr lang="en-GB" sz="1200" dirty="0" smtClean="0">
                <a:solidFill>
                  <a:srgbClr val="4E6A84"/>
                </a:solidFill>
                <a:latin typeface="Quicksand" panose="020B0604020202020204" charset="0"/>
              </a:rPr>
              <a:t>Plas </a:t>
            </a:r>
            <a:r>
              <a:rPr lang="en-GB" sz="1200" dirty="0">
                <a:solidFill>
                  <a:srgbClr val="4E6A84"/>
                </a:solidFill>
                <a:latin typeface="Quicksand" panose="020B0604020202020204" charset="0"/>
              </a:rPr>
              <a:t>Newydd was sold to </a:t>
            </a:r>
            <a:r>
              <a:rPr lang="en-GB" sz="1200" dirty="0" smtClean="0">
                <a:solidFill>
                  <a:srgbClr val="4E6A84"/>
                </a:solidFill>
                <a:latin typeface="Quicksand" panose="020B0604020202020204" charset="0"/>
              </a:rPr>
              <a:t>two </a:t>
            </a:r>
            <a:r>
              <a:rPr lang="en-GB" sz="1200" dirty="0">
                <a:solidFill>
                  <a:srgbClr val="4E6A84"/>
                </a:solidFill>
                <a:latin typeface="Quicksand" panose="020B0604020202020204" charset="0"/>
              </a:rPr>
              <a:t>local ladies for £1400 (£200,000 in today’s </a:t>
            </a:r>
            <a:r>
              <a:rPr lang="en-GB" sz="1200" dirty="0" smtClean="0">
                <a:solidFill>
                  <a:srgbClr val="4E6A84"/>
                </a:solidFill>
                <a:latin typeface="Quicksand" panose="020B0604020202020204" charset="0"/>
              </a:rPr>
              <a:t>money). </a:t>
            </a:r>
            <a:r>
              <a:rPr lang="en-GB" sz="1200" dirty="0">
                <a:solidFill>
                  <a:srgbClr val="4E6A84"/>
                </a:solidFill>
                <a:latin typeface="Quicksand" panose="020B0604020202020204" charset="0"/>
              </a:rPr>
              <a:t>T</a:t>
            </a:r>
            <a:r>
              <a:rPr lang="en-GB" sz="1200" dirty="0" smtClean="0">
                <a:solidFill>
                  <a:srgbClr val="4E6A84"/>
                </a:solidFill>
                <a:latin typeface="Quicksand" panose="020B0604020202020204" charset="0"/>
              </a:rPr>
              <a:t>hey </a:t>
            </a:r>
            <a:r>
              <a:rPr lang="en-GB" sz="1200" dirty="0">
                <a:solidFill>
                  <a:srgbClr val="4E6A84"/>
                </a:solidFill>
                <a:latin typeface="Quicksand" panose="020B0604020202020204" charset="0"/>
              </a:rPr>
              <a:t>opened the house as a museum of curiosities</a:t>
            </a:r>
            <a:r>
              <a:rPr lang="en-GB" sz="1200" dirty="0" smtClean="0">
                <a:solidFill>
                  <a:srgbClr val="4E6A84"/>
                </a:solidFill>
                <a:latin typeface="Quicksand" panose="020B0604020202020204" charset="0"/>
              </a:rPr>
              <a:t>.</a:t>
            </a:r>
          </a:p>
          <a:p>
            <a:endParaRPr lang="en-GB" sz="1200" dirty="0">
              <a:solidFill>
                <a:srgbClr val="4E6A84"/>
              </a:solidFill>
              <a:latin typeface="Quicksand" panose="020B0604020202020204" charset="0"/>
            </a:endParaRPr>
          </a:p>
          <a:p>
            <a:r>
              <a:rPr lang="en-GB" sz="1200" dirty="0" smtClean="0">
                <a:solidFill>
                  <a:srgbClr val="4E6A84"/>
                </a:solidFill>
                <a:latin typeface="Quicksand" panose="020B0604020202020204" charset="0"/>
              </a:rPr>
              <a:t>General </a:t>
            </a:r>
            <a:r>
              <a:rPr lang="en-GB" sz="1200" dirty="0" err="1">
                <a:solidFill>
                  <a:srgbClr val="4E6A84"/>
                </a:solidFill>
                <a:latin typeface="Quicksand" panose="020B0604020202020204" charset="0"/>
              </a:rPr>
              <a:t>Yorke</a:t>
            </a:r>
            <a:r>
              <a:rPr lang="en-GB" sz="1200" dirty="0">
                <a:solidFill>
                  <a:srgbClr val="4E6A84"/>
                </a:solidFill>
                <a:latin typeface="Quicksand" panose="020B0604020202020204" charset="0"/>
              </a:rPr>
              <a:t> (from </a:t>
            </a:r>
            <a:r>
              <a:rPr lang="en-GB" sz="1200" dirty="0" err="1">
                <a:solidFill>
                  <a:srgbClr val="4E6A84"/>
                </a:solidFill>
                <a:latin typeface="Quicksand" panose="020B0604020202020204" charset="0"/>
              </a:rPr>
              <a:t>Erddig</a:t>
            </a:r>
            <a:r>
              <a:rPr lang="en-GB" sz="1200" dirty="0">
                <a:solidFill>
                  <a:srgbClr val="4E6A84"/>
                </a:solidFill>
                <a:latin typeface="Quicksand" panose="020B0604020202020204" charset="0"/>
              </a:rPr>
              <a:t> </a:t>
            </a:r>
            <a:r>
              <a:rPr lang="en-GB" sz="1200" dirty="0" smtClean="0">
                <a:solidFill>
                  <a:srgbClr val="4E6A84"/>
                </a:solidFill>
                <a:latin typeface="Quicksand" panose="020B0604020202020204" charset="0"/>
              </a:rPr>
              <a:t>near </a:t>
            </a:r>
            <a:r>
              <a:rPr lang="en-GB" sz="1200" dirty="0">
                <a:solidFill>
                  <a:srgbClr val="4E6A84"/>
                </a:solidFill>
                <a:latin typeface="Quicksand" panose="020B0604020202020204" charset="0"/>
              </a:rPr>
              <a:t>Wrexham) became the new owner, he continued to keep the house as a museum. He also built a large extension on the west side and added the mock Tudor wooden beams</a:t>
            </a:r>
            <a:r>
              <a:rPr lang="en-GB" sz="1200" dirty="0" smtClean="0">
                <a:solidFill>
                  <a:srgbClr val="4E6A84"/>
                </a:solidFill>
                <a:latin typeface="Quicksand" panose="020B0604020202020204" charset="0"/>
              </a:rPr>
              <a:t>.</a:t>
            </a:r>
          </a:p>
          <a:p>
            <a:r>
              <a:rPr lang="en-GB" sz="1200" dirty="0" smtClean="0">
                <a:solidFill>
                  <a:srgbClr val="4E6A84"/>
                </a:solidFill>
                <a:latin typeface="Quicksand" panose="020B0604020202020204" charset="0"/>
              </a:rPr>
              <a:t> </a:t>
            </a:r>
            <a:endParaRPr lang="en-GB" sz="1200" dirty="0">
              <a:solidFill>
                <a:srgbClr val="4E6A84"/>
              </a:solidFill>
              <a:latin typeface="Quicksand" panose="020B0604020202020204" charset="0"/>
            </a:endParaRPr>
          </a:p>
          <a:p>
            <a:r>
              <a:rPr lang="en-GB" sz="1200" dirty="0" smtClean="0">
                <a:solidFill>
                  <a:srgbClr val="4E6A84"/>
                </a:solidFill>
                <a:latin typeface="Quicksand" panose="020B0604020202020204" charset="0"/>
              </a:rPr>
              <a:t>Cotton </a:t>
            </a:r>
            <a:r>
              <a:rPr lang="en-GB" sz="1200" dirty="0">
                <a:solidFill>
                  <a:srgbClr val="4E6A84"/>
                </a:solidFill>
                <a:latin typeface="Quicksand" panose="020B0604020202020204" charset="0"/>
              </a:rPr>
              <a:t>industrialists the Robertson’s bought the house </a:t>
            </a:r>
            <a:r>
              <a:rPr lang="en-GB" sz="1200" dirty="0" smtClean="0">
                <a:solidFill>
                  <a:srgbClr val="4E6A84"/>
                </a:solidFill>
                <a:latin typeface="Quicksand" panose="020B0604020202020204" charset="0"/>
              </a:rPr>
              <a:t>and added </a:t>
            </a:r>
            <a:r>
              <a:rPr lang="en-GB" sz="1200" dirty="0">
                <a:solidFill>
                  <a:srgbClr val="4E6A84"/>
                </a:solidFill>
                <a:latin typeface="Quicksand" panose="020B0604020202020204" charset="0"/>
              </a:rPr>
              <a:t>an </a:t>
            </a:r>
            <a:r>
              <a:rPr lang="en-GB" sz="1200" dirty="0" smtClean="0">
                <a:solidFill>
                  <a:srgbClr val="4E6A84"/>
                </a:solidFill>
                <a:latin typeface="Quicksand" panose="020B0604020202020204" charset="0"/>
              </a:rPr>
              <a:t>East </a:t>
            </a:r>
            <a:r>
              <a:rPr lang="en-GB" sz="1200" dirty="0">
                <a:solidFill>
                  <a:srgbClr val="4E6A84"/>
                </a:solidFill>
                <a:latin typeface="Quicksand" panose="020B0604020202020204" charset="0"/>
              </a:rPr>
              <a:t>wing and formal </a:t>
            </a:r>
            <a:r>
              <a:rPr lang="en-GB" sz="1200" dirty="0" smtClean="0">
                <a:solidFill>
                  <a:srgbClr val="4E6A84"/>
                </a:solidFill>
                <a:latin typeface="Quicksand" panose="020B0604020202020204" charset="0"/>
              </a:rPr>
              <a:t>gardens.</a:t>
            </a:r>
          </a:p>
          <a:p>
            <a:endParaRPr lang="en-GB" sz="1200" dirty="0">
              <a:solidFill>
                <a:srgbClr val="4E6A84"/>
              </a:solidFill>
              <a:latin typeface="Quicksand" panose="020B0604020202020204" charset="0"/>
            </a:endParaRPr>
          </a:p>
          <a:p>
            <a:r>
              <a:rPr lang="en-GB" sz="1200" dirty="0" smtClean="0">
                <a:solidFill>
                  <a:srgbClr val="4E6A84"/>
                </a:solidFill>
                <a:latin typeface="Quicksand" panose="020B0604020202020204" charset="0"/>
              </a:rPr>
              <a:t>The </a:t>
            </a:r>
            <a:r>
              <a:rPr lang="en-GB" sz="1200" dirty="0">
                <a:solidFill>
                  <a:srgbClr val="4E6A84"/>
                </a:solidFill>
                <a:latin typeface="Quicksand" panose="020B0604020202020204" charset="0"/>
              </a:rPr>
              <a:t>house </a:t>
            </a:r>
            <a:r>
              <a:rPr lang="en-GB" sz="1200" dirty="0" smtClean="0">
                <a:solidFill>
                  <a:srgbClr val="4E6A84"/>
                </a:solidFill>
                <a:latin typeface="Quicksand" panose="020B0604020202020204" charset="0"/>
              </a:rPr>
              <a:t>now had </a:t>
            </a:r>
            <a:r>
              <a:rPr lang="en-GB" sz="1200" dirty="0">
                <a:solidFill>
                  <a:srgbClr val="4E6A84"/>
                </a:solidFill>
                <a:latin typeface="Quicksand" panose="020B0604020202020204" charset="0"/>
              </a:rPr>
              <a:t>11 bedrooms, 4 bathrooms, tennis courts and croquet </a:t>
            </a:r>
            <a:r>
              <a:rPr lang="en-GB" sz="1200" dirty="0" smtClean="0">
                <a:solidFill>
                  <a:srgbClr val="4E6A84"/>
                </a:solidFill>
                <a:latin typeface="Quicksand" panose="020B0604020202020204" charset="0"/>
              </a:rPr>
              <a:t>lawns.</a:t>
            </a:r>
          </a:p>
          <a:p>
            <a:endParaRPr lang="en-GB" sz="1200" dirty="0">
              <a:solidFill>
                <a:srgbClr val="4E6A84"/>
              </a:solidFill>
              <a:latin typeface="Quicksand" panose="020B0604020202020204" charset="0"/>
            </a:endParaRPr>
          </a:p>
          <a:p>
            <a:r>
              <a:rPr lang="en-GB" sz="1200" dirty="0" smtClean="0">
                <a:solidFill>
                  <a:srgbClr val="4E6A84"/>
                </a:solidFill>
                <a:latin typeface="Quicksand" panose="020B0604020202020204" charset="0"/>
              </a:rPr>
              <a:t>Owned </a:t>
            </a:r>
            <a:r>
              <a:rPr lang="en-GB" sz="1200" dirty="0">
                <a:solidFill>
                  <a:srgbClr val="4E6A84"/>
                </a:solidFill>
                <a:latin typeface="Quicksand" panose="020B0604020202020204" charset="0"/>
              </a:rPr>
              <a:t>by a Lady from </a:t>
            </a:r>
            <a:r>
              <a:rPr lang="en-GB" sz="1200" dirty="0" smtClean="0">
                <a:solidFill>
                  <a:srgbClr val="4E6A84"/>
                </a:solidFill>
                <a:latin typeface="Quicksand" panose="020B0604020202020204" charset="0"/>
              </a:rPr>
              <a:t>Lincolnshire.</a:t>
            </a:r>
          </a:p>
          <a:p>
            <a:endParaRPr lang="en-GB" sz="1200" dirty="0">
              <a:solidFill>
                <a:srgbClr val="4E6A84"/>
              </a:solidFill>
              <a:latin typeface="Quicksand" panose="020B0604020202020204" charset="0"/>
            </a:endParaRPr>
          </a:p>
          <a:p>
            <a:r>
              <a:rPr lang="en-GB" sz="1200" dirty="0" smtClean="0">
                <a:solidFill>
                  <a:srgbClr val="4E6A84"/>
                </a:solidFill>
                <a:latin typeface="Quicksand" panose="020B0604020202020204" charset="0"/>
              </a:rPr>
              <a:t>Purchased </a:t>
            </a:r>
            <a:r>
              <a:rPr lang="en-GB" sz="1200" dirty="0">
                <a:solidFill>
                  <a:srgbClr val="4E6A84"/>
                </a:solidFill>
                <a:latin typeface="Quicksand" panose="020B0604020202020204" charset="0"/>
              </a:rPr>
              <a:t>as the Earle of </a:t>
            </a:r>
            <a:r>
              <a:rPr lang="en-GB" sz="1200" dirty="0" err="1">
                <a:solidFill>
                  <a:srgbClr val="4E6A84"/>
                </a:solidFill>
                <a:latin typeface="Quicksand" panose="020B0604020202020204" charset="0"/>
              </a:rPr>
              <a:t>Tankerville’s</a:t>
            </a:r>
            <a:r>
              <a:rPr lang="en-GB" sz="1200" dirty="0">
                <a:solidFill>
                  <a:srgbClr val="4E6A84"/>
                </a:solidFill>
                <a:latin typeface="Quicksand" panose="020B0604020202020204" charset="0"/>
              </a:rPr>
              <a:t> summer holiday </a:t>
            </a:r>
            <a:r>
              <a:rPr lang="en-GB" sz="1200" dirty="0" smtClean="0">
                <a:solidFill>
                  <a:srgbClr val="4E6A84"/>
                </a:solidFill>
                <a:latin typeface="Quicksand" panose="020B0604020202020204" charset="0"/>
              </a:rPr>
              <a:t>home.</a:t>
            </a:r>
          </a:p>
          <a:p>
            <a:endParaRPr lang="en-GB" sz="1200" dirty="0">
              <a:solidFill>
                <a:srgbClr val="4E6A84"/>
              </a:solidFill>
              <a:latin typeface="Quicksand" panose="020B0604020202020204" charset="0"/>
            </a:endParaRPr>
          </a:p>
          <a:p>
            <a:r>
              <a:rPr lang="en-GB" sz="1200" dirty="0" smtClean="0">
                <a:solidFill>
                  <a:srgbClr val="4E6A84"/>
                </a:solidFill>
                <a:latin typeface="Quicksand" panose="020B0604020202020204" charset="0"/>
              </a:rPr>
              <a:t>Purchased </a:t>
            </a:r>
            <a:r>
              <a:rPr lang="en-GB" sz="1200" dirty="0">
                <a:solidFill>
                  <a:srgbClr val="4E6A84"/>
                </a:solidFill>
                <a:latin typeface="Quicksand" panose="020B0604020202020204" charset="0"/>
              </a:rPr>
              <a:t>by Llangollen Urban District </a:t>
            </a:r>
            <a:r>
              <a:rPr lang="en-GB" sz="1200" dirty="0" smtClean="0">
                <a:solidFill>
                  <a:srgbClr val="4E6A84"/>
                </a:solidFill>
                <a:latin typeface="Quicksand" panose="020B0604020202020204" charset="0"/>
              </a:rPr>
              <a:t>Council.</a:t>
            </a:r>
          </a:p>
          <a:p>
            <a:endParaRPr lang="en-GB" sz="1200" dirty="0">
              <a:solidFill>
                <a:srgbClr val="4E6A84"/>
              </a:solidFill>
              <a:latin typeface="Quicksand" panose="020B0604020202020204" charset="0"/>
            </a:endParaRPr>
          </a:p>
          <a:p>
            <a:r>
              <a:rPr lang="en-GB" sz="1200" dirty="0" smtClean="0">
                <a:solidFill>
                  <a:srgbClr val="4E6A84"/>
                </a:solidFill>
                <a:latin typeface="Quicksand" panose="020B0604020202020204" charset="0"/>
              </a:rPr>
              <a:t>Opened </a:t>
            </a:r>
            <a:r>
              <a:rPr lang="en-GB" sz="1200" dirty="0">
                <a:solidFill>
                  <a:srgbClr val="4E6A84"/>
                </a:solidFill>
                <a:latin typeface="Quicksand" panose="020B0604020202020204" charset="0"/>
              </a:rPr>
              <a:t>to the </a:t>
            </a:r>
            <a:r>
              <a:rPr lang="en-GB" sz="1200" dirty="0" smtClean="0">
                <a:solidFill>
                  <a:srgbClr val="4E6A84"/>
                </a:solidFill>
                <a:latin typeface="Quicksand" panose="020B0604020202020204" charset="0"/>
              </a:rPr>
              <a:t>public as a museum, </a:t>
            </a:r>
            <a:r>
              <a:rPr lang="en-GB" sz="1200" dirty="0">
                <a:solidFill>
                  <a:srgbClr val="4E6A84"/>
                </a:solidFill>
                <a:latin typeface="Quicksand" panose="020B0604020202020204" charset="0"/>
              </a:rPr>
              <a:t>telling the story of the </a:t>
            </a:r>
            <a:r>
              <a:rPr lang="en-GB" sz="1200" dirty="0" smtClean="0">
                <a:solidFill>
                  <a:srgbClr val="4E6A84"/>
                </a:solidFill>
                <a:latin typeface="Quicksand" panose="020B0604020202020204" charset="0"/>
              </a:rPr>
              <a:t>Ladies of Llangollen.</a:t>
            </a:r>
          </a:p>
          <a:p>
            <a:endParaRPr lang="en-GB" sz="1200" dirty="0">
              <a:solidFill>
                <a:srgbClr val="4E6A84"/>
              </a:solidFill>
              <a:latin typeface="Quicksand" panose="020B0604020202020204" charset="0"/>
            </a:endParaRPr>
          </a:p>
          <a:p>
            <a:r>
              <a:rPr lang="en-GB" sz="1200" dirty="0" smtClean="0">
                <a:solidFill>
                  <a:srgbClr val="4E6A84"/>
                </a:solidFill>
                <a:latin typeface="Quicksand" panose="020B0604020202020204" charset="0"/>
              </a:rPr>
              <a:t>East </a:t>
            </a:r>
            <a:r>
              <a:rPr lang="en-GB" sz="1200" dirty="0">
                <a:solidFill>
                  <a:srgbClr val="4E6A84"/>
                </a:solidFill>
                <a:latin typeface="Quicksand" panose="020B0604020202020204" charset="0"/>
              </a:rPr>
              <a:t>and </a:t>
            </a:r>
            <a:r>
              <a:rPr lang="en-GB" sz="1200" dirty="0" smtClean="0">
                <a:solidFill>
                  <a:srgbClr val="4E6A84"/>
                </a:solidFill>
                <a:latin typeface="Quicksand" panose="020B0604020202020204" charset="0"/>
              </a:rPr>
              <a:t>West </a:t>
            </a:r>
            <a:r>
              <a:rPr lang="en-GB" sz="1200" dirty="0">
                <a:solidFill>
                  <a:srgbClr val="4E6A84"/>
                </a:solidFill>
                <a:latin typeface="Quicksand" panose="020B0604020202020204" charset="0"/>
              </a:rPr>
              <a:t>wings were </a:t>
            </a:r>
            <a:r>
              <a:rPr lang="en-GB" sz="1200" dirty="0" smtClean="0">
                <a:solidFill>
                  <a:srgbClr val="4E6A84"/>
                </a:solidFill>
                <a:latin typeface="Quicksand" panose="020B0604020202020204" charset="0"/>
              </a:rPr>
              <a:t>demolished due to severe dry rot.</a:t>
            </a:r>
          </a:p>
          <a:p>
            <a:endParaRPr lang="en-GB" sz="1200" dirty="0">
              <a:solidFill>
                <a:srgbClr val="4E6A84"/>
              </a:solidFill>
              <a:latin typeface="Quicksand" panose="020B0604020202020204" charset="0"/>
            </a:endParaRPr>
          </a:p>
          <a:p>
            <a:r>
              <a:rPr lang="en-GB" sz="1200" dirty="0" smtClean="0">
                <a:solidFill>
                  <a:srgbClr val="4E6A84"/>
                </a:solidFill>
                <a:latin typeface="Quicksand" panose="020B0604020202020204" charset="0"/>
              </a:rPr>
              <a:t>Owned </a:t>
            </a:r>
            <a:r>
              <a:rPr lang="en-GB" sz="1200" dirty="0">
                <a:solidFill>
                  <a:srgbClr val="4E6A84"/>
                </a:solidFill>
                <a:latin typeface="Quicksand" panose="020B0604020202020204" charset="0"/>
              </a:rPr>
              <a:t>by </a:t>
            </a:r>
            <a:r>
              <a:rPr lang="en-GB" sz="1200">
                <a:solidFill>
                  <a:srgbClr val="4E6A84"/>
                </a:solidFill>
                <a:latin typeface="Quicksand" panose="020B0604020202020204" charset="0"/>
              </a:rPr>
              <a:t>Glyndŵr </a:t>
            </a:r>
            <a:r>
              <a:rPr lang="en-GB" sz="1200" dirty="0">
                <a:solidFill>
                  <a:srgbClr val="4E6A84"/>
                </a:solidFill>
                <a:latin typeface="Quicksand" panose="020B0604020202020204" charset="0"/>
              </a:rPr>
              <a:t>District </a:t>
            </a:r>
            <a:r>
              <a:rPr lang="en-GB" sz="1200" dirty="0" smtClean="0">
                <a:solidFill>
                  <a:srgbClr val="4E6A84"/>
                </a:solidFill>
                <a:latin typeface="Quicksand" panose="020B0604020202020204" charset="0"/>
              </a:rPr>
              <a:t>Council.</a:t>
            </a:r>
          </a:p>
          <a:p>
            <a:endParaRPr lang="en-GB" sz="1200" dirty="0">
              <a:solidFill>
                <a:srgbClr val="4E6A84"/>
              </a:solidFill>
              <a:latin typeface="Quicksand" panose="020B0604020202020204" charset="0"/>
            </a:endParaRPr>
          </a:p>
          <a:p>
            <a:r>
              <a:rPr lang="en-GB" sz="1200" dirty="0" smtClean="0">
                <a:solidFill>
                  <a:srgbClr val="4E6A84"/>
                </a:solidFill>
                <a:latin typeface="Quicksand" panose="020B0604020202020204" charset="0"/>
              </a:rPr>
              <a:t>Denbighshire </a:t>
            </a:r>
            <a:r>
              <a:rPr lang="en-GB" sz="1200" dirty="0">
                <a:solidFill>
                  <a:srgbClr val="4E6A84"/>
                </a:solidFill>
                <a:latin typeface="Quicksand" panose="020B0604020202020204" charset="0"/>
              </a:rPr>
              <a:t>County Council became the latest </a:t>
            </a:r>
            <a:r>
              <a:rPr lang="en-GB" sz="1200" dirty="0" smtClean="0">
                <a:solidFill>
                  <a:srgbClr val="4E6A84"/>
                </a:solidFill>
                <a:latin typeface="Quicksand" panose="020B0604020202020204" charset="0"/>
              </a:rPr>
              <a:t>owners.</a:t>
            </a:r>
            <a:endParaRPr lang="en-GB" sz="1600" dirty="0">
              <a:solidFill>
                <a:srgbClr val="4E6A84"/>
              </a:solidFill>
              <a:latin typeface="Quicksand" panose="020B0604020202020204" charset="0"/>
            </a:endParaRPr>
          </a:p>
        </p:txBody>
      </p:sp>
      <p:sp>
        <p:nvSpPr>
          <p:cNvPr id="63" name="tab">
            <a:hlinkClick r:id="" action="ppaction://hlinkshowjump?jump=nextslide"/>
            <a:extLst>
              <a:ext uri="{FF2B5EF4-FFF2-40B4-BE49-F238E27FC236}">
                <a16:creationId xmlns:a16="http://schemas.microsoft.com/office/drawing/2014/main" id="{25199870-E06E-7747-AA00-3D82DF46AD19}"/>
              </a:ext>
            </a:extLst>
          </p:cNvPr>
          <p:cNvSpPr/>
          <p:nvPr/>
        </p:nvSpPr>
        <p:spPr>
          <a:xfrm rot="16200000">
            <a:off x="3607721" y="3075379"/>
            <a:ext cx="6080626" cy="521616"/>
          </a:xfrm>
          <a:prstGeom prst="roundRect">
            <a:avLst>
              <a:gd name="adj" fmla="val 33750"/>
            </a:avLst>
          </a:prstGeom>
          <a:solidFill>
            <a:srgbClr val="FFF1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rgbClr val="4E6A84"/>
              </a:solidFill>
              <a:latin typeface="Fredoka One" panose="020B0604020202020204" charset="0"/>
            </a:endParaRPr>
          </a:p>
        </p:txBody>
      </p:sp>
      <p:sp>
        <p:nvSpPr>
          <p:cNvPr id="59" name="tab">
            <a:hlinkClick r:id="" action="ppaction://hlinkshowjump?jump=nextslide"/>
            <a:extLst>
              <a:ext uri="{FF2B5EF4-FFF2-40B4-BE49-F238E27FC236}">
                <a16:creationId xmlns:a16="http://schemas.microsoft.com/office/drawing/2014/main" id="{25199870-E06E-7747-AA00-3D82DF46AD19}"/>
              </a:ext>
            </a:extLst>
          </p:cNvPr>
          <p:cNvSpPr/>
          <p:nvPr/>
        </p:nvSpPr>
        <p:spPr>
          <a:xfrm>
            <a:off x="554223" y="5345988"/>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1819</a:t>
            </a:r>
            <a:endParaRPr lang="en-GB" sz="1600" dirty="0">
              <a:solidFill>
                <a:srgbClr val="4E6A84"/>
              </a:solidFill>
              <a:latin typeface="Fredoka One" panose="020B0604020202020204" charset="0"/>
            </a:endParaRPr>
          </a:p>
        </p:txBody>
      </p:sp>
      <p:sp>
        <p:nvSpPr>
          <p:cNvPr id="60" name="tab">
            <a:hlinkClick r:id="" action="ppaction://hlinkshowjump?jump=nextslide"/>
            <a:extLst>
              <a:ext uri="{FF2B5EF4-FFF2-40B4-BE49-F238E27FC236}">
                <a16:creationId xmlns:a16="http://schemas.microsoft.com/office/drawing/2014/main" id="{25199870-E06E-7747-AA00-3D82DF46AD19}"/>
              </a:ext>
            </a:extLst>
          </p:cNvPr>
          <p:cNvSpPr/>
          <p:nvPr/>
        </p:nvSpPr>
        <p:spPr>
          <a:xfrm>
            <a:off x="571378" y="5738632"/>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1824</a:t>
            </a:r>
            <a:endParaRPr lang="en-GB" sz="1600" dirty="0">
              <a:solidFill>
                <a:srgbClr val="4E6A84"/>
              </a:solidFill>
              <a:latin typeface="Fredoka One" panose="020B0604020202020204" charset="0"/>
            </a:endParaRPr>
          </a:p>
        </p:txBody>
      </p:sp>
      <p:sp>
        <p:nvSpPr>
          <p:cNvPr id="61" name="tab">
            <a:hlinkClick r:id="" action="ppaction://hlinkshowjump?jump=nextslide"/>
            <a:extLst>
              <a:ext uri="{FF2B5EF4-FFF2-40B4-BE49-F238E27FC236}">
                <a16:creationId xmlns:a16="http://schemas.microsoft.com/office/drawing/2014/main" id="{25199870-E06E-7747-AA00-3D82DF46AD19}"/>
              </a:ext>
            </a:extLst>
          </p:cNvPr>
          <p:cNvSpPr/>
          <p:nvPr/>
        </p:nvSpPr>
        <p:spPr>
          <a:xfrm>
            <a:off x="571378" y="6102494"/>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1825</a:t>
            </a:r>
            <a:endParaRPr lang="en-GB" sz="1600" dirty="0">
              <a:solidFill>
                <a:srgbClr val="4E6A84"/>
              </a:solidFill>
              <a:latin typeface="Fredoka One" panose="020B0604020202020204" charset="0"/>
            </a:endParaRPr>
          </a:p>
        </p:txBody>
      </p:sp>
      <p:sp>
        <p:nvSpPr>
          <p:cNvPr id="62"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86682" y="262428"/>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1829</a:t>
            </a:r>
            <a:endParaRPr lang="en-GB" sz="1600" dirty="0">
              <a:solidFill>
                <a:srgbClr val="4E6A84"/>
              </a:solidFill>
              <a:latin typeface="Fredoka One" panose="020B0604020202020204" charset="0"/>
            </a:endParaRPr>
          </a:p>
        </p:txBody>
      </p:sp>
      <p:sp>
        <p:nvSpPr>
          <p:cNvPr id="64"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79704" y="641299"/>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1831</a:t>
            </a:r>
            <a:endParaRPr lang="en-GB" sz="1600" dirty="0">
              <a:solidFill>
                <a:srgbClr val="4E6A84"/>
              </a:solidFill>
              <a:latin typeface="Fredoka One" panose="020B0604020202020204" charset="0"/>
            </a:endParaRPr>
          </a:p>
        </p:txBody>
      </p:sp>
      <p:sp>
        <p:nvSpPr>
          <p:cNvPr id="65" name="tab">
            <a:hlinkClick r:id="" action="ppaction://hlinkshowjump?jump=nextslide"/>
            <a:extLst>
              <a:ext uri="{FF2B5EF4-FFF2-40B4-BE49-F238E27FC236}">
                <a16:creationId xmlns:a16="http://schemas.microsoft.com/office/drawing/2014/main" id="{25199870-E06E-7747-AA00-3D82DF46AD19}"/>
              </a:ext>
            </a:extLst>
          </p:cNvPr>
          <p:cNvSpPr/>
          <p:nvPr/>
        </p:nvSpPr>
        <p:spPr>
          <a:xfrm>
            <a:off x="6303489" y="1056615"/>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1832</a:t>
            </a:r>
            <a:endParaRPr lang="en-GB" sz="1600" dirty="0">
              <a:solidFill>
                <a:srgbClr val="4E6A84"/>
              </a:solidFill>
              <a:latin typeface="Fredoka One" panose="020B0604020202020204" charset="0"/>
            </a:endParaRPr>
          </a:p>
        </p:txBody>
      </p:sp>
      <p:sp>
        <p:nvSpPr>
          <p:cNvPr id="66"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69531" y="1774185"/>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1876</a:t>
            </a:r>
            <a:endParaRPr lang="en-GB" sz="1600" dirty="0">
              <a:solidFill>
                <a:srgbClr val="4E6A84"/>
              </a:solidFill>
              <a:latin typeface="Fredoka One" panose="020B0604020202020204" charset="0"/>
            </a:endParaRPr>
          </a:p>
        </p:txBody>
      </p:sp>
      <p:sp>
        <p:nvSpPr>
          <p:cNvPr id="68"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69530" y="2710833"/>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1890</a:t>
            </a:r>
            <a:endParaRPr lang="en-GB" sz="1600" dirty="0">
              <a:solidFill>
                <a:srgbClr val="4E6A84"/>
              </a:solidFill>
              <a:latin typeface="Fredoka One" panose="020B0604020202020204" charset="0"/>
            </a:endParaRPr>
          </a:p>
        </p:txBody>
      </p:sp>
      <p:sp>
        <p:nvSpPr>
          <p:cNvPr id="69"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79701" y="3251954"/>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1900</a:t>
            </a:r>
            <a:endParaRPr lang="en-GB" sz="1600" dirty="0">
              <a:solidFill>
                <a:srgbClr val="4E6A84"/>
              </a:solidFill>
              <a:latin typeface="Fredoka One" panose="020B0604020202020204" charset="0"/>
            </a:endParaRPr>
          </a:p>
        </p:txBody>
      </p:sp>
      <p:sp>
        <p:nvSpPr>
          <p:cNvPr id="70"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79700" y="3735748"/>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1910</a:t>
            </a:r>
            <a:endParaRPr lang="en-GB" sz="1600" dirty="0">
              <a:solidFill>
                <a:srgbClr val="4E6A84"/>
              </a:solidFill>
              <a:latin typeface="Fredoka One" panose="020B0604020202020204" charset="0"/>
            </a:endParaRPr>
          </a:p>
        </p:txBody>
      </p:sp>
      <p:sp>
        <p:nvSpPr>
          <p:cNvPr id="71"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63864" y="4116306"/>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1919</a:t>
            </a:r>
            <a:endParaRPr lang="en-GB" sz="1600" dirty="0">
              <a:solidFill>
                <a:srgbClr val="4E6A84"/>
              </a:solidFill>
              <a:latin typeface="Fredoka One" panose="020B0604020202020204" charset="0"/>
            </a:endParaRPr>
          </a:p>
        </p:txBody>
      </p:sp>
      <p:sp>
        <p:nvSpPr>
          <p:cNvPr id="72"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86684" y="4476830"/>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1932</a:t>
            </a:r>
            <a:endParaRPr lang="en-GB" sz="1600" dirty="0">
              <a:solidFill>
                <a:srgbClr val="4E6A84"/>
              </a:solidFill>
              <a:latin typeface="Fredoka One" panose="020B0604020202020204" charset="0"/>
            </a:endParaRPr>
          </a:p>
        </p:txBody>
      </p:sp>
      <p:sp>
        <p:nvSpPr>
          <p:cNvPr id="73"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86684" y="4837518"/>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1933</a:t>
            </a:r>
            <a:endParaRPr lang="en-GB" sz="1600" dirty="0">
              <a:solidFill>
                <a:srgbClr val="4E6A84"/>
              </a:solidFill>
              <a:latin typeface="Fredoka One" panose="020B0604020202020204" charset="0"/>
            </a:endParaRPr>
          </a:p>
        </p:txBody>
      </p:sp>
      <p:sp>
        <p:nvSpPr>
          <p:cNvPr id="74"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86683" y="5374826"/>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1963</a:t>
            </a:r>
            <a:endParaRPr lang="en-GB" sz="1600" dirty="0">
              <a:solidFill>
                <a:srgbClr val="4E6A84"/>
              </a:solidFill>
              <a:latin typeface="Fredoka One" panose="020B0604020202020204" charset="0"/>
            </a:endParaRPr>
          </a:p>
        </p:txBody>
      </p:sp>
      <p:sp>
        <p:nvSpPr>
          <p:cNvPr id="75"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92740" y="5755384"/>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1974</a:t>
            </a:r>
            <a:endParaRPr lang="en-GB" sz="1600" dirty="0">
              <a:solidFill>
                <a:srgbClr val="4E6A84"/>
              </a:solidFill>
              <a:latin typeface="Fredoka One" panose="020B0604020202020204" charset="0"/>
            </a:endParaRPr>
          </a:p>
        </p:txBody>
      </p:sp>
      <p:sp>
        <p:nvSpPr>
          <p:cNvPr id="76" name="tab">
            <a:hlinkClick r:id="" action="ppaction://hlinkshowjump?jump=nextslide"/>
            <a:extLst>
              <a:ext uri="{FF2B5EF4-FFF2-40B4-BE49-F238E27FC236}">
                <a16:creationId xmlns:a16="http://schemas.microsoft.com/office/drawing/2014/main" id="{25199870-E06E-7747-AA00-3D82DF46AD19}"/>
              </a:ext>
            </a:extLst>
          </p:cNvPr>
          <p:cNvSpPr/>
          <p:nvPr/>
        </p:nvSpPr>
        <p:spPr>
          <a:xfrm>
            <a:off x="6279704" y="6131395"/>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1996</a:t>
            </a:r>
            <a:endParaRPr lang="en-GB" sz="1600" dirty="0">
              <a:solidFill>
                <a:srgbClr val="4E6A84"/>
              </a:solidFill>
              <a:latin typeface="Fredoka One" panose="020B0604020202020204" charset="0"/>
            </a:endParaRPr>
          </a:p>
        </p:txBody>
      </p:sp>
      <p:sp>
        <p:nvSpPr>
          <p:cNvPr id="78" name="Rectangle 77"/>
          <p:cNvSpPr/>
          <p:nvPr/>
        </p:nvSpPr>
        <p:spPr>
          <a:xfrm>
            <a:off x="1" y="6640940"/>
            <a:ext cx="12192000" cy="264704"/>
          </a:xfrm>
          <a:prstGeom prst="rect">
            <a:avLst/>
          </a:prstGeom>
          <a:solidFill>
            <a:srgbClr val="9FB7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ab">
            <a:hlinkClick r:id="" action="ppaction://hlinkshowjump?jump=nextslide"/>
            <a:extLst>
              <a:ext uri="{FF2B5EF4-FFF2-40B4-BE49-F238E27FC236}">
                <a16:creationId xmlns:a16="http://schemas.microsoft.com/office/drawing/2014/main" id="{25199870-E06E-7747-AA00-3D82DF46AD19}"/>
              </a:ext>
            </a:extLst>
          </p:cNvPr>
          <p:cNvSpPr/>
          <p:nvPr/>
        </p:nvSpPr>
        <p:spPr>
          <a:xfrm>
            <a:off x="564398" y="4239045"/>
            <a:ext cx="722693" cy="282854"/>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rgbClr val="4E6A84"/>
                </a:solidFill>
                <a:latin typeface="Fredoka One" panose="020B0604020202020204" charset="0"/>
              </a:rPr>
              <a:t>1809</a:t>
            </a:r>
            <a:endParaRPr lang="en-GB" sz="1600" dirty="0">
              <a:solidFill>
                <a:srgbClr val="4E6A84"/>
              </a:solidFill>
              <a:latin typeface="Fredoka One" panose="020B0604020202020204" charset="0"/>
            </a:endParaRPr>
          </a:p>
        </p:txBody>
      </p:sp>
    </p:spTree>
    <p:extLst>
      <p:ext uri="{BB962C8B-B14F-4D97-AF65-F5344CB8AC3E}">
        <p14:creationId xmlns:p14="http://schemas.microsoft.com/office/powerpoint/2010/main" val="830511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500"/>
                                        <p:tgtEl>
                                          <p:spTgt spid="4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fade">
                                      <p:cBhvr>
                                        <p:cTn id="35" dur="500"/>
                                        <p:tgtEl>
                                          <p:spTgt spid="5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fade">
                                      <p:cBhvr>
                                        <p:cTn id="39" dur="500"/>
                                        <p:tgtEl>
                                          <p:spTgt spid="6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fade">
                                      <p:cBhvr>
                                        <p:cTn id="43" dur="500"/>
                                        <p:tgtEl>
                                          <p:spTgt spid="6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64"/>
                                        </p:tgtEl>
                                        <p:attrNameLst>
                                          <p:attrName>style.visibility</p:attrName>
                                        </p:attrNameLst>
                                      </p:cBhvr>
                                      <p:to>
                                        <p:strVal val="visible"/>
                                      </p:to>
                                    </p:set>
                                    <p:animEffect transition="in" filter="fade">
                                      <p:cBhvr>
                                        <p:cTn id="51" dur="500"/>
                                        <p:tgtEl>
                                          <p:spTgt spid="64"/>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fade">
                                      <p:cBhvr>
                                        <p:cTn id="55" dur="500"/>
                                        <p:tgtEl>
                                          <p:spTgt spid="65"/>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66"/>
                                        </p:tgtEl>
                                        <p:attrNameLst>
                                          <p:attrName>style.visibility</p:attrName>
                                        </p:attrNameLst>
                                      </p:cBhvr>
                                      <p:to>
                                        <p:strVal val="visible"/>
                                      </p:to>
                                    </p:set>
                                    <p:animEffect transition="in" filter="fade">
                                      <p:cBhvr>
                                        <p:cTn id="59" dur="500"/>
                                        <p:tgtEl>
                                          <p:spTgt spid="66"/>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68"/>
                                        </p:tgtEl>
                                        <p:attrNameLst>
                                          <p:attrName>style.visibility</p:attrName>
                                        </p:attrNameLst>
                                      </p:cBhvr>
                                      <p:to>
                                        <p:strVal val="visible"/>
                                      </p:to>
                                    </p:set>
                                    <p:animEffect transition="in" filter="fade">
                                      <p:cBhvr>
                                        <p:cTn id="63" dur="500"/>
                                        <p:tgtEl>
                                          <p:spTgt spid="68"/>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69"/>
                                        </p:tgtEl>
                                        <p:attrNameLst>
                                          <p:attrName>style.visibility</p:attrName>
                                        </p:attrNameLst>
                                      </p:cBhvr>
                                      <p:to>
                                        <p:strVal val="visible"/>
                                      </p:to>
                                    </p:set>
                                    <p:animEffect transition="in" filter="fade">
                                      <p:cBhvr>
                                        <p:cTn id="67" dur="500"/>
                                        <p:tgtEl>
                                          <p:spTgt spid="69"/>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70"/>
                                        </p:tgtEl>
                                        <p:attrNameLst>
                                          <p:attrName>style.visibility</p:attrName>
                                        </p:attrNameLst>
                                      </p:cBhvr>
                                      <p:to>
                                        <p:strVal val="visible"/>
                                      </p:to>
                                    </p:set>
                                    <p:animEffect transition="in" filter="fade">
                                      <p:cBhvr>
                                        <p:cTn id="71" dur="500"/>
                                        <p:tgtEl>
                                          <p:spTgt spid="70"/>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71"/>
                                        </p:tgtEl>
                                        <p:attrNameLst>
                                          <p:attrName>style.visibility</p:attrName>
                                        </p:attrNameLst>
                                      </p:cBhvr>
                                      <p:to>
                                        <p:strVal val="visible"/>
                                      </p:to>
                                    </p:set>
                                    <p:animEffect transition="in" filter="fade">
                                      <p:cBhvr>
                                        <p:cTn id="75" dur="500"/>
                                        <p:tgtEl>
                                          <p:spTgt spid="71"/>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72"/>
                                        </p:tgtEl>
                                        <p:attrNameLst>
                                          <p:attrName>style.visibility</p:attrName>
                                        </p:attrNameLst>
                                      </p:cBhvr>
                                      <p:to>
                                        <p:strVal val="visible"/>
                                      </p:to>
                                    </p:set>
                                    <p:animEffect transition="in" filter="fade">
                                      <p:cBhvr>
                                        <p:cTn id="79" dur="500"/>
                                        <p:tgtEl>
                                          <p:spTgt spid="7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73"/>
                                        </p:tgtEl>
                                        <p:attrNameLst>
                                          <p:attrName>style.visibility</p:attrName>
                                        </p:attrNameLst>
                                      </p:cBhvr>
                                      <p:to>
                                        <p:strVal val="visible"/>
                                      </p:to>
                                    </p:set>
                                    <p:animEffect transition="in" filter="fade">
                                      <p:cBhvr>
                                        <p:cTn id="83" dur="500"/>
                                        <p:tgtEl>
                                          <p:spTgt spid="73"/>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74"/>
                                        </p:tgtEl>
                                        <p:attrNameLst>
                                          <p:attrName>style.visibility</p:attrName>
                                        </p:attrNameLst>
                                      </p:cBhvr>
                                      <p:to>
                                        <p:strVal val="visible"/>
                                      </p:to>
                                    </p:set>
                                    <p:animEffect transition="in" filter="fade">
                                      <p:cBhvr>
                                        <p:cTn id="87" dur="500"/>
                                        <p:tgtEl>
                                          <p:spTgt spid="74"/>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75"/>
                                        </p:tgtEl>
                                        <p:attrNameLst>
                                          <p:attrName>style.visibility</p:attrName>
                                        </p:attrNameLst>
                                      </p:cBhvr>
                                      <p:to>
                                        <p:strVal val="visible"/>
                                      </p:to>
                                    </p:set>
                                    <p:animEffect transition="in" filter="fade">
                                      <p:cBhvr>
                                        <p:cTn id="91" dur="500"/>
                                        <p:tgtEl>
                                          <p:spTgt spid="75"/>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76"/>
                                        </p:tgtEl>
                                        <p:attrNameLst>
                                          <p:attrName>style.visibility</p:attrName>
                                        </p:attrNameLst>
                                      </p:cBhvr>
                                      <p:to>
                                        <p:strVal val="visible"/>
                                      </p:to>
                                    </p:set>
                                    <p:animEffect transition="in" filter="fade">
                                      <p:cBhvr>
                                        <p:cTn id="95" dur="500"/>
                                        <p:tgtEl>
                                          <p:spTgt spid="76"/>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fade">
                                      <p:cBhvr>
                                        <p:cTn id="9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0" grpId="0" animBg="1"/>
      <p:bldP spid="41" grpId="0" animBg="1"/>
      <p:bldP spid="42" grpId="0" animBg="1"/>
      <p:bldP spid="43" grpId="0" animBg="1"/>
      <p:bldP spid="46" grpId="0" animBg="1"/>
      <p:bldP spid="59" grpId="0" animBg="1"/>
      <p:bldP spid="60" grpId="0" animBg="1"/>
      <p:bldP spid="61" grpId="0" animBg="1"/>
      <p:bldP spid="62" grpId="0" animBg="1"/>
      <p:bldP spid="64" grpId="0" animBg="1"/>
      <p:bldP spid="65" grpId="0" animBg="1"/>
      <p:bldP spid="66" grpId="0" animBg="1"/>
      <p:bldP spid="68" grpId="0" animBg="1"/>
      <p:bldP spid="69" grpId="0" animBg="1"/>
      <p:bldP spid="70" grpId="0" animBg="1"/>
      <p:bldP spid="71" grpId="0" animBg="1"/>
      <p:bldP spid="72" grpId="0" animBg="1"/>
      <p:bldP spid="73" grpId="0" animBg="1"/>
      <p:bldP spid="74" grpId="0" animBg="1"/>
      <p:bldP spid="75" grpId="0" animBg="1"/>
      <p:bldP spid="76" grpId="0" animBg="1"/>
      <p:bldP spid="3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3380509"/>
            <a:ext cx="12191999" cy="3477491"/>
          </a:xfrm>
          <a:prstGeom prst="rect">
            <a:avLst/>
          </a:prstGeom>
        </p:spPr>
      </p:pic>
      <p:pic>
        <p:nvPicPr>
          <p:cNvPr id="18" name="Picture 1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253018" y="1662675"/>
            <a:ext cx="5474884" cy="3809610"/>
          </a:xfrm>
          <a:prstGeom prst="roundRect">
            <a:avLst/>
          </a:prstGeom>
          <a:ln w="38100">
            <a:solidFill>
              <a:srgbClr val="FFD966"/>
            </a:solidFill>
          </a:ln>
        </p:spPr>
      </p:pic>
      <p:pic>
        <p:nvPicPr>
          <p:cNvPr id="3" name="Picture 2"/>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40596" y="1662674"/>
            <a:ext cx="5553804" cy="3831764"/>
          </a:xfrm>
          <a:prstGeom prst="roundRect">
            <a:avLst/>
          </a:prstGeom>
          <a:ln w="38100">
            <a:solidFill>
              <a:srgbClr val="FFD966"/>
            </a:solidFill>
          </a:ln>
        </p:spPr>
      </p:pic>
      <p:sp>
        <p:nvSpPr>
          <p:cNvPr id="15" name="Rectangle 14"/>
          <p:cNvSpPr/>
          <p:nvPr/>
        </p:nvSpPr>
        <p:spPr>
          <a:xfrm>
            <a:off x="839381" y="5653176"/>
            <a:ext cx="4756234" cy="954107"/>
          </a:xfrm>
          <a:prstGeom prst="rect">
            <a:avLst/>
          </a:prstGeom>
        </p:spPr>
        <p:txBody>
          <a:bodyPr wrap="square">
            <a:spAutoFit/>
          </a:bodyPr>
          <a:lstStyle/>
          <a:p>
            <a:pPr algn="ctr"/>
            <a:r>
              <a:rPr lang="en-GB" b="1" dirty="0" smtClean="0">
                <a:solidFill>
                  <a:srgbClr val="FFFFFF"/>
                </a:solidFill>
                <a:latin typeface="Quicksand" panose="020B0604020202020204" charset="0"/>
              </a:rPr>
              <a:t>Early image of the simple farm cottage when the Ladies of Llangollen moved in.</a:t>
            </a:r>
            <a:endParaRPr lang="en-GB" b="1" dirty="0">
              <a:solidFill>
                <a:srgbClr val="FFFFFF"/>
              </a:solidFill>
              <a:latin typeface="Quicksand" panose="020B0604020202020204" charset="0"/>
            </a:endParaRPr>
          </a:p>
          <a:p>
            <a:endParaRPr lang="en-GB" sz="2000" b="1" dirty="0">
              <a:solidFill>
                <a:srgbClr val="4E6A84"/>
              </a:solidFill>
              <a:latin typeface="Quicksand" panose="020B0604020202020204" charset="0"/>
            </a:endParaRPr>
          </a:p>
        </p:txBody>
      </p:sp>
      <p:sp>
        <p:nvSpPr>
          <p:cNvPr id="14" name="tab">
            <a:hlinkClick r:id="" action="ppaction://hlinkshowjump?jump=nextslide"/>
            <a:extLst>
              <a:ext uri="{FF2B5EF4-FFF2-40B4-BE49-F238E27FC236}">
                <a16:creationId xmlns:a16="http://schemas.microsoft.com/office/drawing/2014/main" id="{25199870-E06E-7747-AA00-3D82DF46AD19}"/>
              </a:ext>
            </a:extLst>
          </p:cNvPr>
          <p:cNvSpPr/>
          <p:nvPr/>
        </p:nvSpPr>
        <p:spPr>
          <a:xfrm>
            <a:off x="8365232" y="1401465"/>
            <a:ext cx="2748861" cy="522418"/>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rgbClr val="4E6A84"/>
                </a:solidFill>
                <a:latin typeface="Fredoka One" panose="020B0604020202020204" charset="0"/>
              </a:rPr>
              <a:t>Plas Newydd 1830s</a:t>
            </a:r>
            <a:endParaRPr lang="en-GB" sz="2000" dirty="0">
              <a:solidFill>
                <a:srgbClr val="4E6A84"/>
              </a:solidFill>
              <a:latin typeface="Fredoka One" panose="020B0604020202020204" charset="0"/>
            </a:endParaRPr>
          </a:p>
        </p:txBody>
      </p:sp>
      <p:sp>
        <p:nvSpPr>
          <p:cNvPr id="21" name="tab">
            <a:hlinkClick r:id="" action="ppaction://hlinkshowjump?jump=nextslide"/>
            <a:extLst>
              <a:ext uri="{FF2B5EF4-FFF2-40B4-BE49-F238E27FC236}">
                <a16:creationId xmlns:a16="http://schemas.microsoft.com/office/drawing/2014/main" id="{25199870-E06E-7747-AA00-3D82DF46AD19}"/>
              </a:ext>
            </a:extLst>
          </p:cNvPr>
          <p:cNvSpPr/>
          <p:nvPr/>
        </p:nvSpPr>
        <p:spPr>
          <a:xfrm>
            <a:off x="1027438" y="1401464"/>
            <a:ext cx="2748861" cy="522418"/>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rgbClr val="4E6A84"/>
                </a:solidFill>
                <a:latin typeface="Fredoka One" panose="020B0604020202020204" charset="0"/>
              </a:rPr>
              <a:t>Plas Newydd 1700s</a:t>
            </a:r>
            <a:endParaRPr lang="en-GB" sz="2000" dirty="0">
              <a:solidFill>
                <a:srgbClr val="4E6A84"/>
              </a:solidFill>
              <a:latin typeface="Fredoka One" panose="020B0604020202020204" charset="0"/>
            </a:endParaRPr>
          </a:p>
        </p:txBody>
      </p:sp>
      <p:sp>
        <p:nvSpPr>
          <p:cNvPr id="22" name="Rectangle 21"/>
          <p:cNvSpPr/>
          <p:nvPr/>
        </p:nvSpPr>
        <p:spPr>
          <a:xfrm>
            <a:off x="6526480" y="5653176"/>
            <a:ext cx="4927959" cy="954107"/>
          </a:xfrm>
          <a:prstGeom prst="rect">
            <a:avLst/>
          </a:prstGeom>
        </p:spPr>
        <p:txBody>
          <a:bodyPr wrap="square">
            <a:spAutoFit/>
          </a:bodyPr>
          <a:lstStyle/>
          <a:p>
            <a:pPr algn="ctr"/>
            <a:r>
              <a:rPr lang="en-GB" b="1" dirty="0" smtClean="0">
                <a:solidFill>
                  <a:srgbClr val="FFFFFF"/>
                </a:solidFill>
                <a:latin typeface="Quicksand" panose="020B0604020202020204" charset="0"/>
              </a:rPr>
              <a:t>Plas Newydd house transformed with carved oak doors, windows and entrance porch.</a:t>
            </a:r>
            <a:endParaRPr lang="en-GB" b="1" dirty="0">
              <a:solidFill>
                <a:srgbClr val="FFFFFF"/>
              </a:solidFill>
              <a:latin typeface="Quicksand" panose="020B0604020202020204" charset="0"/>
            </a:endParaRPr>
          </a:p>
          <a:p>
            <a:endParaRPr lang="en-GB" sz="2000" b="1" dirty="0">
              <a:solidFill>
                <a:srgbClr val="4E6A84"/>
              </a:solidFill>
              <a:latin typeface="Quicksand" panose="020B0604020202020204" charset="0"/>
            </a:endParaRPr>
          </a:p>
        </p:txBody>
      </p:sp>
      <p:sp>
        <p:nvSpPr>
          <p:cNvPr id="23" name="Rectangle 22"/>
          <p:cNvSpPr/>
          <p:nvPr/>
        </p:nvSpPr>
        <p:spPr>
          <a:xfrm>
            <a:off x="694594" y="435853"/>
            <a:ext cx="9714787" cy="706347"/>
          </a:xfrm>
          <a:prstGeom prst="rect">
            <a:avLst/>
          </a:prstGeom>
        </p:spPr>
        <p:txBody>
          <a:bodyPr wrap="square">
            <a:spAutoFit/>
          </a:bodyPr>
          <a:lstStyle/>
          <a:p>
            <a:pPr>
              <a:lnSpc>
                <a:spcPct val="107000"/>
              </a:lnSpc>
              <a:spcAft>
                <a:spcPts val="800"/>
              </a:spcAft>
            </a:pPr>
            <a:r>
              <a:rPr lang="en-GB" sz="4000" dirty="0" smtClean="0">
                <a:solidFill>
                  <a:srgbClr val="4E6A84"/>
                </a:solidFill>
                <a:latin typeface="Fredoka One" panose="02000000000000000000" pitchFamily="2" charset="77"/>
              </a:rPr>
              <a:t>Plas Newydd through the years</a:t>
            </a:r>
            <a:endParaRPr lang="en-GB" sz="4000" dirty="0">
              <a:solidFill>
                <a:srgbClr val="4E6A84"/>
              </a:solidFill>
              <a:latin typeface="Fredoka One" panose="02000000000000000000" pitchFamily="2" charset="77"/>
            </a:endParaRPr>
          </a:p>
        </p:txBody>
      </p:sp>
    </p:spTree>
    <p:extLst>
      <p:ext uri="{BB962C8B-B14F-4D97-AF65-F5344CB8AC3E}">
        <p14:creationId xmlns:p14="http://schemas.microsoft.com/office/powerpoint/2010/main" val="2122272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4186989"/>
            <a:ext cx="12191999" cy="2671010"/>
          </a:xfrm>
          <a:prstGeom prst="rect">
            <a:avLst/>
          </a:prstGeom>
        </p:spPr>
      </p:pic>
      <p:sp>
        <p:nvSpPr>
          <p:cNvPr id="2" name="Rectangle 1"/>
          <p:cNvSpPr/>
          <p:nvPr/>
        </p:nvSpPr>
        <p:spPr>
          <a:xfrm>
            <a:off x="643794" y="420944"/>
            <a:ext cx="7851790" cy="706347"/>
          </a:xfrm>
          <a:prstGeom prst="rect">
            <a:avLst/>
          </a:prstGeom>
        </p:spPr>
        <p:txBody>
          <a:bodyPr wrap="square">
            <a:spAutoFit/>
          </a:bodyPr>
          <a:lstStyle/>
          <a:p>
            <a:pPr>
              <a:lnSpc>
                <a:spcPct val="107000"/>
              </a:lnSpc>
              <a:spcAft>
                <a:spcPts val="800"/>
              </a:spcAft>
            </a:pPr>
            <a:r>
              <a:rPr lang="en-GB" sz="4000" dirty="0" smtClean="0">
                <a:solidFill>
                  <a:srgbClr val="4E6A84"/>
                </a:solidFill>
                <a:latin typeface="Fredoka One" panose="02000000000000000000" pitchFamily="2" charset="77"/>
              </a:rPr>
              <a:t>Collection of Carvings</a:t>
            </a:r>
            <a:endParaRPr lang="en-GB" sz="4000" dirty="0">
              <a:solidFill>
                <a:srgbClr val="4E6A84"/>
              </a:solidFill>
              <a:latin typeface="Fredoka One" panose="02000000000000000000" pitchFamily="2" charset="77"/>
            </a:endParaRPr>
          </a:p>
        </p:txBody>
      </p:sp>
      <p:sp>
        <p:nvSpPr>
          <p:cNvPr id="38" name="Rectangle 37"/>
          <p:cNvSpPr/>
          <p:nvPr/>
        </p:nvSpPr>
        <p:spPr>
          <a:xfrm>
            <a:off x="643794" y="1277495"/>
            <a:ext cx="6613654" cy="2508379"/>
          </a:xfrm>
          <a:prstGeom prst="rect">
            <a:avLst/>
          </a:prstGeom>
        </p:spPr>
        <p:txBody>
          <a:bodyPr wrap="square">
            <a:spAutoFit/>
          </a:bodyPr>
          <a:lstStyle/>
          <a:p>
            <a:r>
              <a:rPr lang="en-GB" b="1" dirty="0">
                <a:solidFill>
                  <a:srgbClr val="D78643"/>
                </a:solidFill>
                <a:latin typeface="Quicksand" panose="020B0604020202020204" charset="0"/>
              </a:rPr>
              <a:t>The Ladies </a:t>
            </a:r>
            <a:r>
              <a:rPr lang="en-GB" b="1" dirty="0" smtClean="0">
                <a:solidFill>
                  <a:srgbClr val="D78643"/>
                </a:solidFill>
                <a:latin typeface="Quicksand" panose="020B0604020202020204" charset="0"/>
              </a:rPr>
              <a:t>were known to love </a:t>
            </a:r>
            <a:r>
              <a:rPr lang="en-GB" b="1" dirty="0">
                <a:solidFill>
                  <a:srgbClr val="D78643"/>
                </a:solidFill>
                <a:latin typeface="Quicksand" panose="020B0604020202020204" charset="0"/>
              </a:rPr>
              <a:t>intricate carvings, </a:t>
            </a:r>
            <a:r>
              <a:rPr lang="en-GB" sz="2000" dirty="0">
                <a:solidFill>
                  <a:srgbClr val="D78643"/>
                </a:solidFill>
                <a:latin typeface="Fredoka One" panose="020B0604020202020204" charset="0"/>
              </a:rPr>
              <a:t>transforming</a:t>
            </a:r>
            <a:r>
              <a:rPr lang="en-GB" b="1" dirty="0">
                <a:solidFill>
                  <a:srgbClr val="D78643"/>
                </a:solidFill>
                <a:latin typeface="Quicksand" panose="020B0604020202020204" charset="0"/>
              </a:rPr>
              <a:t> both the interior and exterior of Plas </a:t>
            </a:r>
            <a:r>
              <a:rPr lang="en-GB" b="1" dirty="0" smtClean="0">
                <a:solidFill>
                  <a:srgbClr val="D78643"/>
                </a:solidFill>
                <a:latin typeface="Quicksand" panose="020B0604020202020204" charset="0"/>
              </a:rPr>
              <a:t> Newydd </a:t>
            </a:r>
            <a:r>
              <a:rPr lang="en-GB" b="1" dirty="0">
                <a:solidFill>
                  <a:srgbClr val="D78643"/>
                </a:solidFill>
                <a:latin typeface="Quicksand" panose="020B0604020202020204" charset="0"/>
              </a:rPr>
              <a:t>with a collection of pieces they gathered and received as gifts from friends</a:t>
            </a:r>
            <a:r>
              <a:rPr lang="en-GB" b="1" dirty="0" smtClean="0">
                <a:solidFill>
                  <a:srgbClr val="D78643"/>
                </a:solidFill>
                <a:latin typeface="Quicksand" panose="020B0604020202020204" charset="0"/>
              </a:rPr>
              <a:t>.</a:t>
            </a:r>
          </a:p>
          <a:p>
            <a:endParaRPr lang="en-GB" sz="1100" dirty="0">
              <a:solidFill>
                <a:srgbClr val="4E6A84"/>
              </a:solidFill>
              <a:latin typeface="Quicksand" panose="020B0604020202020204" charset="0"/>
            </a:endParaRPr>
          </a:p>
          <a:p>
            <a:r>
              <a:rPr lang="en-GB" dirty="0" smtClean="0">
                <a:solidFill>
                  <a:srgbClr val="4E6A84"/>
                </a:solidFill>
                <a:latin typeface="Quicksand" panose="020B0604020202020204" charset="0"/>
              </a:rPr>
              <a:t>Like </a:t>
            </a:r>
            <a:r>
              <a:rPr lang="en-GB" dirty="0">
                <a:solidFill>
                  <a:srgbClr val="4E6A84"/>
                </a:solidFill>
                <a:latin typeface="Quicksand" panose="020B0604020202020204" charset="0"/>
              </a:rPr>
              <a:t>much of the house décor, the porch was created by recycling oak carved pieces to create a jigsaw of carvings covering the </a:t>
            </a:r>
            <a:r>
              <a:rPr lang="en-GB" dirty="0" smtClean="0">
                <a:solidFill>
                  <a:srgbClr val="4E6A84"/>
                </a:solidFill>
                <a:latin typeface="Quicksand" panose="020B0604020202020204" charset="0"/>
              </a:rPr>
              <a:t>walls. </a:t>
            </a:r>
            <a:r>
              <a:rPr lang="en-GB" dirty="0">
                <a:solidFill>
                  <a:srgbClr val="4E6A84"/>
                </a:solidFill>
                <a:latin typeface="Quicksand" panose="020B0604020202020204" charset="0"/>
              </a:rPr>
              <a:t>T</a:t>
            </a:r>
            <a:r>
              <a:rPr lang="en-GB" dirty="0" smtClean="0">
                <a:solidFill>
                  <a:srgbClr val="4E6A84"/>
                </a:solidFill>
                <a:latin typeface="Quicksand" panose="020B0604020202020204" charset="0"/>
              </a:rPr>
              <a:t>he </a:t>
            </a:r>
            <a:r>
              <a:rPr lang="en-GB" dirty="0">
                <a:solidFill>
                  <a:srgbClr val="4E6A84"/>
                </a:solidFill>
                <a:latin typeface="Quicksand" panose="020B0604020202020204" charset="0"/>
              </a:rPr>
              <a:t>Ladies were so delighted with their porch that they invited friends to a porch warming </a:t>
            </a:r>
            <a:r>
              <a:rPr lang="en-GB" dirty="0" smtClean="0">
                <a:solidFill>
                  <a:srgbClr val="4E6A84"/>
                </a:solidFill>
                <a:latin typeface="Quicksand" panose="020B0604020202020204" charset="0"/>
              </a:rPr>
              <a:t>party!</a:t>
            </a:r>
          </a:p>
        </p:txBody>
      </p:sp>
      <p:pic>
        <p:nvPicPr>
          <p:cNvPr id="15" name="Picture 1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27330" y="4015871"/>
            <a:ext cx="2961379" cy="2410329"/>
          </a:xfrm>
          <a:prstGeom prst="rect">
            <a:avLst/>
          </a:prstGeom>
        </p:spPr>
      </p:pic>
      <p:sp>
        <p:nvSpPr>
          <p:cNvPr id="6" name="Rectangle 5"/>
          <p:cNvSpPr/>
          <p:nvPr/>
        </p:nvSpPr>
        <p:spPr>
          <a:xfrm>
            <a:off x="2516756" y="4343872"/>
            <a:ext cx="2278756" cy="1754326"/>
          </a:xfrm>
          <a:prstGeom prst="rect">
            <a:avLst/>
          </a:prstGeom>
        </p:spPr>
        <p:txBody>
          <a:bodyPr wrap="square">
            <a:spAutoFit/>
          </a:bodyPr>
          <a:lstStyle/>
          <a:p>
            <a:pPr algn="ctr"/>
            <a:r>
              <a:rPr lang="en-GB" dirty="0" smtClean="0">
                <a:solidFill>
                  <a:srgbClr val="4E6A84"/>
                </a:solidFill>
                <a:latin typeface="Quicksand" panose="020B0604020202020204" charset="0"/>
              </a:rPr>
              <a:t>Many of our   antique oak carvings were rescued from medieval    churches.</a:t>
            </a:r>
            <a:endParaRPr lang="en-GB" dirty="0">
              <a:solidFill>
                <a:srgbClr val="4E6A84"/>
              </a:solidFill>
              <a:latin typeface="Quicksand" panose="020B0604020202020204" charset="0"/>
            </a:endParaRPr>
          </a:p>
        </p:txBody>
      </p:sp>
      <p:pic>
        <p:nvPicPr>
          <p:cNvPr id="13" name="Picture 12"/>
          <p:cNvPicPr>
            <a:picLocks noChangeAspect="1"/>
          </p:cNvPicPr>
          <p:nvPr/>
        </p:nvPicPr>
        <p:blipFill rotWithShape="1">
          <a:blip r:embed="rId5" cstate="email">
            <a:extLst>
              <a:ext uri="{BEBA8EAE-BF5A-486C-A8C5-ECC9F3942E4B}">
                <a14:imgProps xmlns:a14="http://schemas.microsoft.com/office/drawing/2010/main">
                  <a14:imgLayer r:embed="rId6">
                    <a14:imgEffect>
                      <a14:backgroundRemoval t="7390" b="89917" l="19266" r="100000">
                        <a14:foregroundMark x1="56697" y1="19544" x2="65321" y2="84599"/>
                        <a14:foregroundMark x1="40183" y1="85428" x2="45688" y2="81630"/>
                        <a14:backgroundMark x1="38716" y1="46754" x2="38716" y2="46754"/>
                      </a14:backgroundRemoval>
                    </a14:imgEffect>
                  </a14:imgLayer>
                </a14:imgProps>
              </a:ext>
              <a:ext uri="{28A0092B-C50C-407E-A947-70E740481C1C}">
                <a14:useLocalDpi xmlns:a14="http://schemas.microsoft.com/office/drawing/2010/main"/>
              </a:ext>
            </a:extLst>
          </a:blip>
          <a:srcRect/>
          <a:stretch/>
        </p:blipFill>
        <p:spPr>
          <a:xfrm>
            <a:off x="-580372" y="2443141"/>
            <a:ext cx="3320848" cy="8829717"/>
          </a:xfrm>
          <a:prstGeom prst="rect">
            <a:avLst/>
          </a:prstGeom>
        </p:spPr>
      </p:pic>
      <p:pic>
        <p:nvPicPr>
          <p:cNvPr id="17" name="Picture 16"/>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97898">
            <a:off x="7257446" y="523227"/>
            <a:ext cx="4257445" cy="5622987"/>
          </a:xfrm>
          <a:prstGeom prst="roundRect">
            <a:avLst/>
          </a:prstGeom>
          <a:ln w="38100">
            <a:solidFill>
              <a:srgbClr val="FFD966"/>
            </a:solidFill>
          </a:ln>
        </p:spPr>
      </p:pic>
      <p:pic>
        <p:nvPicPr>
          <p:cNvPr id="9" name="Picture 8"/>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21336014">
            <a:off x="5640129" y="4294318"/>
            <a:ext cx="3198268" cy="2132179"/>
          </a:xfrm>
          <a:prstGeom prst="roundRect">
            <a:avLst/>
          </a:prstGeom>
          <a:ln w="38100">
            <a:solidFill>
              <a:srgbClr val="FFD966"/>
            </a:solidFill>
          </a:ln>
        </p:spPr>
      </p:pic>
    </p:spTree>
    <p:extLst>
      <p:ext uri="{BB962C8B-B14F-4D97-AF65-F5344CB8AC3E}">
        <p14:creationId xmlns:p14="http://schemas.microsoft.com/office/powerpoint/2010/main" val="2288660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4445000"/>
            <a:ext cx="12191999" cy="2413000"/>
          </a:xfrm>
          <a:prstGeom prst="rect">
            <a:avLst/>
          </a:prstGeom>
        </p:spPr>
      </p:pic>
      <p:sp>
        <p:nvSpPr>
          <p:cNvPr id="8" name="Rectangle 7"/>
          <p:cNvSpPr/>
          <p:nvPr/>
        </p:nvSpPr>
        <p:spPr>
          <a:xfrm>
            <a:off x="8411897" y="1535483"/>
            <a:ext cx="3218475" cy="1785104"/>
          </a:xfrm>
          <a:prstGeom prst="rect">
            <a:avLst/>
          </a:prstGeom>
        </p:spPr>
        <p:txBody>
          <a:bodyPr wrap="square">
            <a:spAutoFit/>
          </a:bodyPr>
          <a:lstStyle/>
          <a:p>
            <a:r>
              <a:rPr lang="en-GB" dirty="0" smtClean="0">
                <a:solidFill>
                  <a:srgbClr val="4E6A84"/>
                </a:solidFill>
                <a:latin typeface="Quicksand" panose="020B0604020202020204" charset="0"/>
              </a:rPr>
              <a:t>In 1876, </a:t>
            </a:r>
            <a:r>
              <a:rPr lang="en-GB" dirty="0">
                <a:solidFill>
                  <a:srgbClr val="4E6A84"/>
                </a:solidFill>
                <a:latin typeface="Quicksand" panose="020B0604020202020204" charset="0"/>
              </a:rPr>
              <a:t>General </a:t>
            </a:r>
            <a:r>
              <a:rPr lang="en-GB" dirty="0" err="1" smtClean="0">
                <a:solidFill>
                  <a:srgbClr val="4E6A84"/>
                </a:solidFill>
                <a:latin typeface="Quicksand" panose="020B0604020202020204" charset="0"/>
              </a:rPr>
              <a:t>Yorke</a:t>
            </a:r>
            <a:r>
              <a:rPr lang="en-GB" dirty="0" smtClean="0">
                <a:solidFill>
                  <a:srgbClr val="4E6A84"/>
                </a:solidFill>
                <a:latin typeface="Quicksand" panose="020B0604020202020204" charset="0"/>
              </a:rPr>
              <a:t> purchased </a:t>
            </a:r>
            <a:r>
              <a:rPr lang="en-GB" dirty="0">
                <a:solidFill>
                  <a:srgbClr val="4E6A84"/>
                </a:solidFill>
                <a:latin typeface="Quicksand" panose="020B0604020202020204" charset="0"/>
              </a:rPr>
              <a:t>Plas </a:t>
            </a:r>
            <a:r>
              <a:rPr lang="en-GB" dirty="0" smtClean="0">
                <a:solidFill>
                  <a:srgbClr val="4E6A84"/>
                </a:solidFill>
                <a:latin typeface="Quicksand" panose="020B0604020202020204" charset="0"/>
              </a:rPr>
              <a:t>Newydd. He painted the house white and added black </a:t>
            </a:r>
            <a:r>
              <a:rPr lang="en-GB" sz="2000" dirty="0" smtClean="0">
                <a:solidFill>
                  <a:srgbClr val="4E6A84"/>
                </a:solidFill>
                <a:latin typeface="Fredoka One" panose="020B0604020202020204" charset="0"/>
              </a:rPr>
              <a:t>mock-Tudor</a:t>
            </a:r>
            <a:r>
              <a:rPr lang="en-GB" dirty="0" smtClean="0">
                <a:solidFill>
                  <a:srgbClr val="4E6A84"/>
                </a:solidFill>
                <a:latin typeface="Quicksand" panose="020B0604020202020204" charset="0"/>
              </a:rPr>
              <a:t> carvings as well as a large West wing!</a:t>
            </a:r>
          </a:p>
        </p:txBody>
      </p:sp>
      <p:sp>
        <p:nvSpPr>
          <p:cNvPr id="11" name="Rectangle 10"/>
          <p:cNvSpPr/>
          <p:nvPr/>
        </p:nvSpPr>
        <p:spPr>
          <a:xfrm>
            <a:off x="694594" y="435853"/>
            <a:ext cx="9714787" cy="706347"/>
          </a:xfrm>
          <a:prstGeom prst="rect">
            <a:avLst/>
          </a:prstGeom>
        </p:spPr>
        <p:txBody>
          <a:bodyPr wrap="square">
            <a:spAutoFit/>
          </a:bodyPr>
          <a:lstStyle/>
          <a:p>
            <a:pPr>
              <a:lnSpc>
                <a:spcPct val="107000"/>
              </a:lnSpc>
              <a:spcAft>
                <a:spcPts val="800"/>
              </a:spcAft>
            </a:pPr>
            <a:r>
              <a:rPr lang="en-GB" sz="4000" dirty="0" smtClean="0">
                <a:solidFill>
                  <a:srgbClr val="4E6A84"/>
                </a:solidFill>
                <a:latin typeface="Fredoka One" panose="02000000000000000000" pitchFamily="2" charset="77"/>
              </a:rPr>
              <a:t>Plas Newydd through the years</a:t>
            </a:r>
            <a:endParaRPr lang="en-GB" sz="4000" dirty="0">
              <a:solidFill>
                <a:srgbClr val="4E6A84"/>
              </a:solidFill>
              <a:latin typeface="Fredoka One" panose="02000000000000000000" pitchFamily="2" charset="77"/>
            </a:endParaRPr>
          </a:p>
        </p:txBody>
      </p:sp>
      <p:pic>
        <p:nvPicPr>
          <p:cNvPr id="17" name="Picture 1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4594" y="1523802"/>
            <a:ext cx="7385710" cy="4676106"/>
          </a:xfrm>
          <a:prstGeom prst="roundRect">
            <a:avLst/>
          </a:prstGeom>
          <a:ln w="38100">
            <a:solidFill>
              <a:srgbClr val="FFD966"/>
            </a:solidFill>
          </a:ln>
        </p:spPr>
      </p:pic>
      <p:sp>
        <p:nvSpPr>
          <p:cNvPr id="14" name="tab">
            <a:hlinkClick r:id="" action="ppaction://hlinkshowjump?jump=nextslide"/>
            <a:extLst>
              <a:ext uri="{FF2B5EF4-FFF2-40B4-BE49-F238E27FC236}">
                <a16:creationId xmlns:a16="http://schemas.microsoft.com/office/drawing/2014/main" id="{25199870-E06E-7747-AA00-3D82DF46AD19}"/>
              </a:ext>
            </a:extLst>
          </p:cNvPr>
          <p:cNvSpPr/>
          <p:nvPr/>
        </p:nvSpPr>
        <p:spPr>
          <a:xfrm>
            <a:off x="1510636" y="5907553"/>
            <a:ext cx="3323631" cy="522418"/>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rgbClr val="4E6A84"/>
                </a:solidFill>
                <a:latin typeface="Fredoka One" panose="020B0604020202020204" charset="0"/>
              </a:rPr>
              <a:t>Plas Newydd in 1876</a:t>
            </a:r>
            <a:endParaRPr lang="en-GB" sz="2000" dirty="0">
              <a:solidFill>
                <a:srgbClr val="4E6A84"/>
              </a:solidFill>
              <a:latin typeface="Fredoka One" panose="020B0604020202020204" charset="0"/>
            </a:endParaRPr>
          </a:p>
        </p:txBody>
      </p:sp>
      <p:pic>
        <p:nvPicPr>
          <p:cNvPr id="15" name="Picture 1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6879834" y="3465659"/>
            <a:ext cx="3943130" cy="3066130"/>
          </a:xfrm>
          <a:prstGeom prst="rect">
            <a:avLst/>
          </a:prstGeom>
        </p:spPr>
      </p:pic>
      <p:sp>
        <p:nvSpPr>
          <p:cNvPr id="4" name="Rectangle 3"/>
          <p:cNvSpPr/>
          <p:nvPr/>
        </p:nvSpPr>
        <p:spPr>
          <a:xfrm>
            <a:off x="7256084" y="3943177"/>
            <a:ext cx="2869787" cy="2092881"/>
          </a:xfrm>
          <a:prstGeom prst="rect">
            <a:avLst/>
          </a:prstGeom>
        </p:spPr>
        <p:txBody>
          <a:bodyPr wrap="square">
            <a:spAutoFit/>
          </a:bodyPr>
          <a:lstStyle/>
          <a:p>
            <a:pPr algn="ctr"/>
            <a:r>
              <a:rPr lang="en-GB" dirty="0" smtClean="0">
                <a:solidFill>
                  <a:srgbClr val="4E6A84"/>
                </a:solidFill>
                <a:latin typeface="Fredoka One" panose="020B0604020202020204" charset="0"/>
              </a:rPr>
              <a:t>Mock-Tudor</a:t>
            </a:r>
            <a:r>
              <a:rPr lang="en-GB" sz="1600" dirty="0" smtClean="0">
                <a:solidFill>
                  <a:srgbClr val="4E6A84"/>
                </a:solidFill>
                <a:latin typeface="Quicksand" panose="020B0604020202020204" charset="0"/>
              </a:rPr>
              <a:t> </a:t>
            </a:r>
            <a:r>
              <a:rPr lang="en-GB" sz="1600" dirty="0">
                <a:solidFill>
                  <a:srgbClr val="4E6A84"/>
                </a:solidFill>
                <a:latin typeface="Quicksand" panose="020B0604020202020204" charset="0"/>
              </a:rPr>
              <a:t>is an architectural style that mimics the look of traditional Tudor homes. It is </a:t>
            </a:r>
            <a:r>
              <a:rPr lang="en-GB" sz="1600" dirty="0" smtClean="0">
                <a:solidFill>
                  <a:srgbClr val="4E6A84"/>
                </a:solidFill>
                <a:latin typeface="Quicksand" panose="020B0604020202020204" charset="0"/>
              </a:rPr>
              <a:t>characterised </a:t>
            </a:r>
            <a:r>
              <a:rPr lang="en-GB" sz="1600" dirty="0">
                <a:solidFill>
                  <a:srgbClr val="4E6A84"/>
                </a:solidFill>
                <a:latin typeface="Quicksand" panose="020B0604020202020204" charset="0"/>
              </a:rPr>
              <a:t>by decorative wooden beams and ornate details </a:t>
            </a:r>
            <a:r>
              <a:rPr lang="en-GB" sz="1600" dirty="0" smtClean="0">
                <a:solidFill>
                  <a:srgbClr val="4E6A84"/>
                </a:solidFill>
                <a:latin typeface="Quicksand" panose="020B0604020202020204" charset="0"/>
              </a:rPr>
              <a:t>on whitewashed </a:t>
            </a:r>
            <a:r>
              <a:rPr lang="en-GB" sz="1600" dirty="0">
                <a:solidFill>
                  <a:srgbClr val="4E6A84"/>
                </a:solidFill>
                <a:latin typeface="Quicksand" panose="020B0604020202020204" charset="0"/>
              </a:rPr>
              <a:t>or brick lower sections.</a:t>
            </a:r>
          </a:p>
        </p:txBody>
      </p:sp>
      <p:pic>
        <p:nvPicPr>
          <p:cNvPr id="13" name="Picture 12"/>
          <p:cNvPicPr>
            <a:picLocks noChangeAspect="1"/>
          </p:cNvPicPr>
          <p:nvPr/>
        </p:nvPicPr>
        <p:blipFill rotWithShape="1">
          <a:blip r:embed="rId6" cstate="email">
            <a:extLst>
              <a:ext uri="{BEBA8EAE-BF5A-486C-A8C5-ECC9F3942E4B}">
                <a14:imgProps xmlns:a14="http://schemas.microsoft.com/office/drawing/2010/main">
                  <a14:imgLayer r:embed="rId7">
                    <a14:imgEffect>
                      <a14:backgroundRemoval t="7390" b="89917" l="0" r="97510">
                        <a14:foregroundMark x1="56130" y1="85704" x2="45977" y2="85773"/>
                        <a14:backgroundMark x1="53448" y1="83633" x2="53448" y2="83633"/>
                      </a14:backgroundRemoval>
                    </a14:imgEffect>
                  </a14:imgLayer>
                </a14:imgProps>
              </a:ext>
              <a:ext uri="{28A0092B-C50C-407E-A947-70E740481C1C}">
                <a14:useLocalDpi xmlns:a14="http://schemas.microsoft.com/office/drawing/2010/main"/>
              </a:ext>
            </a:extLst>
          </a:blip>
          <a:srcRect r="-4780"/>
          <a:stretch/>
        </p:blipFill>
        <p:spPr>
          <a:xfrm>
            <a:off x="10125871" y="2637584"/>
            <a:ext cx="2669808" cy="7062356"/>
          </a:xfrm>
          <a:prstGeom prst="rect">
            <a:avLst/>
          </a:prstGeom>
        </p:spPr>
      </p:pic>
    </p:spTree>
    <p:extLst>
      <p:ext uri="{BB962C8B-B14F-4D97-AF65-F5344CB8AC3E}">
        <p14:creationId xmlns:p14="http://schemas.microsoft.com/office/powerpoint/2010/main" val="1882748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2" presetClass="entr" presetSubtype="2"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 calcmode="lin" valueType="num">
                                      <p:cBhvr additive="base">
                                        <p:cTn id="10" dur="500" fill="hold"/>
                                        <p:tgtEl>
                                          <p:spTgt spid="13"/>
                                        </p:tgtEl>
                                        <p:attrNameLst>
                                          <p:attrName>ppt_x</p:attrName>
                                        </p:attrNameLst>
                                      </p:cBhvr>
                                      <p:tavLst>
                                        <p:tav tm="0">
                                          <p:val>
                                            <p:strVal val="1+#ppt_w/2"/>
                                          </p:val>
                                        </p:tav>
                                        <p:tav tm="100000">
                                          <p:val>
                                            <p:strVal val="#ppt_x"/>
                                          </p:val>
                                        </p:tav>
                                      </p:tavLst>
                                    </p:anim>
                                    <p:anim calcmode="lin" valueType="num">
                                      <p:cBhvr additive="base">
                                        <p:cTn id="1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4749800"/>
            <a:ext cx="12191999" cy="2108199"/>
          </a:xfrm>
          <a:prstGeom prst="rect">
            <a:avLst/>
          </a:prstGeom>
        </p:spPr>
      </p:pic>
      <p:pic>
        <p:nvPicPr>
          <p:cNvPr id="4" name="Picture 3"/>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690549" y="1406273"/>
            <a:ext cx="7835900" cy="4652829"/>
          </a:xfrm>
          <a:prstGeom prst="roundRect">
            <a:avLst/>
          </a:prstGeom>
          <a:ln w="38100">
            <a:solidFill>
              <a:srgbClr val="FFD966"/>
            </a:solidFill>
          </a:ln>
        </p:spPr>
      </p:pic>
      <p:sp>
        <p:nvSpPr>
          <p:cNvPr id="14" name="tab">
            <a:hlinkClick r:id="" action="ppaction://hlinkshowjump?jump=nextslide"/>
            <a:extLst>
              <a:ext uri="{FF2B5EF4-FFF2-40B4-BE49-F238E27FC236}">
                <a16:creationId xmlns:a16="http://schemas.microsoft.com/office/drawing/2014/main" id="{25199870-E06E-7747-AA00-3D82DF46AD19}"/>
              </a:ext>
            </a:extLst>
          </p:cNvPr>
          <p:cNvSpPr/>
          <p:nvPr/>
        </p:nvSpPr>
        <p:spPr>
          <a:xfrm>
            <a:off x="7284648" y="5797893"/>
            <a:ext cx="3343368" cy="522418"/>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rgbClr val="4E6A84"/>
                </a:solidFill>
                <a:latin typeface="Fredoka One" panose="020B0604020202020204" charset="0"/>
              </a:rPr>
              <a:t>Plas Newydd from 1890</a:t>
            </a:r>
            <a:endParaRPr lang="en-GB" sz="2000" dirty="0">
              <a:solidFill>
                <a:srgbClr val="4E6A84"/>
              </a:solidFill>
              <a:latin typeface="Fredoka One" panose="020B0604020202020204" charset="0"/>
            </a:endParaRPr>
          </a:p>
        </p:txBody>
      </p:sp>
      <p:sp>
        <p:nvSpPr>
          <p:cNvPr id="7" name="Rectangle 6"/>
          <p:cNvSpPr/>
          <p:nvPr/>
        </p:nvSpPr>
        <p:spPr>
          <a:xfrm>
            <a:off x="694594" y="435853"/>
            <a:ext cx="9714787" cy="706347"/>
          </a:xfrm>
          <a:prstGeom prst="rect">
            <a:avLst/>
          </a:prstGeom>
        </p:spPr>
        <p:txBody>
          <a:bodyPr wrap="square">
            <a:spAutoFit/>
          </a:bodyPr>
          <a:lstStyle/>
          <a:p>
            <a:pPr>
              <a:lnSpc>
                <a:spcPct val="107000"/>
              </a:lnSpc>
              <a:spcAft>
                <a:spcPts val="800"/>
              </a:spcAft>
            </a:pPr>
            <a:r>
              <a:rPr lang="en-GB" sz="4000" dirty="0" smtClean="0">
                <a:solidFill>
                  <a:srgbClr val="4E6A84"/>
                </a:solidFill>
                <a:latin typeface="Fredoka One" panose="02000000000000000000" pitchFamily="2" charset="77"/>
              </a:rPr>
              <a:t>Plas Newydd through the years</a:t>
            </a:r>
            <a:endParaRPr lang="en-GB" sz="4000" dirty="0">
              <a:solidFill>
                <a:srgbClr val="4E6A84"/>
              </a:solidFill>
              <a:latin typeface="Fredoka One" panose="02000000000000000000" pitchFamily="2" charset="77"/>
            </a:endParaRPr>
          </a:p>
        </p:txBody>
      </p:sp>
      <p:sp>
        <p:nvSpPr>
          <p:cNvPr id="8" name="Rectangle 7"/>
          <p:cNvSpPr/>
          <p:nvPr/>
        </p:nvSpPr>
        <p:spPr>
          <a:xfrm>
            <a:off x="635329" y="1563302"/>
            <a:ext cx="2907971" cy="3693319"/>
          </a:xfrm>
          <a:prstGeom prst="rect">
            <a:avLst/>
          </a:prstGeom>
        </p:spPr>
        <p:txBody>
          <a:bodyPr wrap="square">
            <a:spAutoFit/>
          </a:bodyPr>
          <a:lstStyle/>
          <a:p>
            <a:r>
              <a:rPr lang="en-GB" dirty="0" smtClean="0">
                <a:solidFill>
                  <a:srgbClr val="4E6A84"/>
                </a:solidFill>
                <a:latin typeface="Quicksand" panose="020B0604020202020204" charset="0"/>
              </a:rPr>
              <a:t>In 1890, the Robertson brothers, who worked as cotton </a:t>
            </a:r>
            <a:r>
              <a:rPr lang="en-GB" dirty="0">
                <a:solidFill>
                  <a:srgbClr val="4E6A84"/>
                </a:solidFill>
                <a:latin typeface="Quicksand" panose="020B0604020202020204" charset="0"/>
              </a:rPr>
              <a:t>industrialists </a:t>
            </a:r>
            <a:r>
              <a:rPr lang="en-GB" dirty="0" smtClean="0">
                <a:solidFill>
                  <a:srgbClr val="4E6A84"/>
                </a:solidFill>
                <a:latin typeface="Quicksand" panose="020B0604020202020204" charset="0"/>
              </a:rPr>
              <a:t>from Liverpool, bought </a:t>
            </a:r>
            <a:r>
              <a:rPr lang="en-GB" dirty="0">
                <a:solidFill>
                  <a:srgbClr val="4E6A84"/>
                </a:solidFill>
                <a:latin typeface="Quicksand" panose="020B0604020202020204" charset="0"/>
              </a:rPr>
              <a:t>the </a:t>
            </a:r>
            <a:r>
              <a:rPr lang="en-GB" dirty="0" smtClean="0">
                <a:solidFill>
                  <a:srgbClr val="4E6A84"/>
                </a:solidFill>
                <a:latin typeface="Quicksand" panose="020B0604020202020204" charset="0"/>
              </a:rPr>
              <a:t>house. They </a:t>
            </a:r>
            <a:r>
              <a:rPr lang="en-GB" dirty="0">
                <a:solidFill>
                  <a:srgbClr val="4E6A84"/>
                </a:solidFill>
                <a:latin typeface="Quicksand" panose="020B0604020202020204" charset="0"/>
              </a:rPr>
              <a:t>added an east wing and formal </a:t>
            </a:r>
            <a:r>
              <a:rPr lang="en-GB" dirty="0" smtClean="0">
                <a:solidFill>
                  <a:srgbClr val="4E6A84"/>
                </a:solidFill>
                <a:latin typeface="Quicksand" panose="020B0604020202020204" charset="0"/>
              </a:rPr>
              <a:t>gardens to the front of the house. </a:t>
            </a:r>
          </a:p>
          <a:p>
            <a:endParaRPr lang="en-GB" sz="1200" dirty="0">
              <a:solidFill>
                <a:srgbClr val="4E6A84"/>
              </a:solidFill>
              <a:latin typeface="Quicksand" panose="020B0604020202020204" charset="0"/>
            </a:endParaRPr>
          </a:p>
          <a:p>
            <a:r>
              <a:rPr lang="en-GB" b="1" dirty="0" smtClean="0">
                <a:solidFill>
                  <a:srgbClr val="4E6A84"/>
                </a:solidFill>
                <a:latin typeface="Quicksand" panose="020B0604020202020204" charset="0"/>
              </a:rPr>
              <a:t>The postcard shows Plas Newydd at it</a:t>
            </a:r>
            <a:r>
              <a:rPr lang="en-GB" b="1" dirty="0">
                <a:solidFill>
                  <a:srgbClr val="4E6A84"/>
                </a:solidFill>
                <a:latin typeface="Quicksand" panose="020B0604020202020204" charset="0"/>
              </a:rPr>
              <a:t>s</a:t>
            </a:r>
            <a:r>
              <a:rPr lang="en-GB" b="1" dirty="0" smtClean="0">
                <a:solidFill>
                  <a:srgbClr val="4E6A84"/>
                </a:solidFill>
                <a:latin typeface="Quicksand" panose="020B0604020202020204" charset="0"/>
              </a:rPr>
              <a:t> largest before the extensions were demolished in 1963.</a:t>
            </a:r>
            <a:endParaRPr lang="en-GB" b="1" dirty="0">
              <a:solidFill>
                <a:srgbClr val="4E6A84"/>
              </a:solidFill>
              <a:latin typeface="Quicksand" panose="020B0604020202020204" charset="0"/>
            </a:endParaRPr>
          </a:p>
        </p:txBody>
      </p:sp>
    </p:spTree>
    <p:extLst>
      <p:ext uri="{BB962C8B-B14F-4D97-AF65-F5344CB8AC3E}">
        <p14:creationId xmlns:p14="http://schemas.microsoft.com/office/powerpoint/2010/main" val="3339043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 y="5343794"/>
            <a:ext cx="12191999" cy="1532677"/>
          </a:xfrm>
          <a:prstGeom prst="rect">
            <a:avLst/>
          </a:prstGeom>
        </p:spPr>
      </p:pic>
      <p:sp>
        <p:nvSpPr>
          <p:cNvPr id="7" name="Rectangle 6"/>
          <p:cNvSpPr/>
          <p:nvPr/>
        </p:nvSpPr>
        <p:spPr>
          <a:xfrm>
            <a:off x="694594" y="435853"/>
            <a:ext cx="9714787" cy="750975"/>
          </a:xfrm>
          <a:prstGeom prst="rect">
            <a:avLst/>
          </a:prstGeom>
        </p:spPr>
        <p:txBody>
          <a:bodyPr wrap="square">
            <a:spAutoFit/>
          </a:bodyPr>
          <a:lstStyle/>
          <a:p>
            <a:pPr>
              <a:lnSpc>
                <a:spcPct val="107000"/>
              </a:lnSpc>
              <a:spcAft>
                <a:spcPts val="800"/>
              </a:spcAft>
            </a:pPr>
            <a:r>
              <a:rPr lang="en-GB" sz="4000" dirty="0" smtClean="0">
                <a:solidFill>
                  <a:srgbClr val="4E6A84"/>
                </a:solidFill>
                <a:latin typeface="Fredoka One" panose="02000000000000000000" pitchFamily="2" charset="77"/>
              </a:rPr>
              <a:t>Plas Newydd today</a:t>
            </a:r>
            <a:endParaRPr lang="en-GB" sz="4000" dirty="0">
              <a:solidFill>
                <a:srgbClr val="4E6A84"/>
              </a:solidFill>
              <a:latin typeface="Fredoka One" panose="02000000000000000000" pitchFamily="2" charset="77"/>
            </a:endParaRPr>
          </a:p>
        </p:txBody>
      </p:sp>
      <p:sp>
        <p:nvSpPr>
          <p:cNvPr id="8" name="Rectangle 7"/>
          <p:cNvSpPr/>
          <p:nvPr/>
        </p:nvSpPr>
        <p:spPr>
          <a:xfrm>
            <a:off x="635329" y="1450348"/>
            <a:ext cx="2976089" cy="3908762"/>
          </a:xfrm>
          <a:prstGeom prst="rect">
            <a:avLst/>
          </a:prstGeom>
        </p:spPr>
        <p:txBody>
          <a:bodyPr wrap="square">
            <a:spAutoFit/>
          </a:bodyPr>
          <a:lstStyle/>
          <a:p>
            <a:r>
              <a:rPr lang="en-GB" b="1" dirty="0" smtClean="0">
                <a:solidFill>
                  <a:srgbClr val="D78643"/>
                </a:solidFill>
                <a:latin typeface="Quicksand" panose="020B0604020202020204" charset="0"/>
              </a:rPr>
              <a:t>Today, Plas Newydd is owned by Denbighshire County Council and is a public museum dedicated to the lives of the Ladies.</a:t>
            </a:r>
          </a:p>
          <a:p>
            <a:endParaRPr lang="en-GB" sz="1400" b="1" dirty="0">
              <a:solidFill>
                <a:srgbClr val="4E6A84"/>
              </a:solidFill>
              <a:latin typeface="Quicksand" panose="020B0604020202020204" charset="0"/>
            </a:endParaRPr>
          </a:p>
          <a:p>
            <a:r>
              <a:rPr lang="en-GB" dirty="0" smtClean="0">
                <a:solidFill>
                  <a:srgbClr val="4E6A84"/>
                </a:solidFill>
                <a:latin typeface="Quicksand" panose="020B0604020202020204" charset="0"/>
              </a:rPr>
              <a:t>The interior has been restored to how it may have looked like in the time of the Ladies, with the exterior preserved as much as possible including the later decorative additions.</a:t>
            </a:r>
            <a:endParaRPr lang="en-GB" dirty="0">
              <a:solidFill>
                <a:srgbClr val="4E6A84"/>
              </a:solidFill>
              <a:latin typeface="Quicksand" panose="020B0604020202020204" charset="0"/>
            </a:endParaRPr>
          </a:p>
        </p:txBody>
      </p:sp>
      <p:pic>
        <p:nvPicPr>
          <p:cNvPr id="3" name="Picture 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166979">
            <a:off x="3789297" y="1695503"/>
            <a:ext cx="5553285" cy="4432300"/>
          </a:xfrm>
          <a:prstGeom prst="roundRect">
            <a:avLst/>
          </a:prstGeom>
          <a:ln w="38100">
            <a:solidFill>
              <a:srgbClr val="FFD966"/>
            </a:solidFill>
          </a:ln>
        </p:spPr>
      </p:pic>
      <p:pic>
        <p:nvPicPr>
          <p:cNvPr id="2" name="Picture 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1294062">
            <a:off x="8071205" y="508966"/>
            <a:ext cx="3505200" cy="4381500"/>
          </a:xfrm>
          <a:prstGeom prst="roundRect">
            <a:avLst/>
          </a:prstGeom>
          <a:ln w="38100">
            <a:solidFill>
              <a:srgbClr val="FFD966"/>
            </a:solidFill>
          </a:ln>
        </p:spPr>
      </p:pic>
      <p:sp>
        <p:nvSpPr>
          <p:cNvPr id="14" name="tab">
            <a:hlinkClick r:id="" action="ppaction://hlinkshowjump?jump=nextslide"/>
            <a:extLst>
              <a:ext uri="{FF2B5EF4-FFF2-40B4-BE49-F238E27FC236}">
                <a16:creationId xmlns:a16="http://schemas.microsoft.com/office/drawing/2014/main" id="{25199870-E06E-7747-AA00-3D82DF46AD19}"/>
              </a:ext>
            </a:extLst>
          </p:cNvPr>
          <p:cNvSpPr/>
          <p:nvPr/>
        </p:nvSpPr>
        <p:spPr>
          <a:xfrm>
            <a:off x="7377011" y="5316086"/>
            <a:ext cx="2989652" cy="522418"/>
          </a:xfrm>
          <a:prstGeom prst="roundRect">
            <a:avLst>
              <a:gd name="adj" fmla="val 33750"/>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rgbClr val="4E6A84"/>
                </a:solidFill>
                <a:latin typeface="Fredoka One" panose="020B0604020202020204" charset="0"/>
              </a:rPr>
              <a:t>Plas Newydd Today</a:t>
            </a:r>
            <a:endParaRPr lang="en-GB" sz="2000" dirty="0">
              <a:solidFill>
                <a:srgbClr val="4E6A84"/>
              </a:solidFill>
              <a:latin typeface="Fredoka One" panose="020B0604020202020204" charset="0"/>
            </a:endParaRPr>
          </a:p>
        </p:txBody>
      </p:sp>
    </p:spTree>
    <p:extLst>
      <p:ext uri="{BB962C8B-B14F-4D97-AF65-F5344CB8AC3E}">
        <p14:creationId xmlns:p14="http://schemas.microsoft.com/office/powerpoint/2010/main" val="2490170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4B70BE0-8B72-7A42-889A-1034EAE090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4037366"/>
            <a:ext cx="12193059" cy="2858376"/>
          </a:xfrm>
          <a:prstGeom prst="rect">
            <a:avLst/>
          </a:prstGeom>
        </p:spPr>
      </p:pic>
      <p:grpSp>
        <p:nvGrpSpPr>
          <p:cNvPr id="4" name="Group 3"/>
          <p:cNvGrpSpPr/>
          <p:nvPr/>
        </p:nvGrpSpPr>
        <p:grpSpPr>
          <a:xfrm>
            <a:off x="622501" y="657955"/>
            <a:ext cx="5488361" cy="7154406"/>
            <a:chOff x="622502" y="657955"/>
            <a:chExt cx="4935810" cy="7154406"/>
          </a:xfrm>
        </p:grpSpPr>
        <p:grpSp>
          <p:nvGrpSpPr>
            <p:cNvPr id="8" name="Group 7">
              <a:extLst>
                <a:ext uri="{FF2B5EF4-FFF2-40B4-BE49-F238E27FC236}">
                  <a16:creationId xmlns:a16="http://schemas.microsoft.com/office/drawing/2014/main" id="{C2018A6C-E7DA-A04D-B019-AE58875BCFD4}"/>
                </a:ext>
              </a:extLst>
            </p:cNvPr>
            <p:cNvGrpSpPr/>
            <p:nvPr/>
          </p:nvGrpSpPr>
          <p:grpSpPr>
            <a:xfrm>
              <a:off x="622502" y="657955"/>
              <a:ext cx="4935810" cy="7154406"/>
              <a:chOff x="5122693" y="2939838"/>
              <a:chExt cx="3690496" cy="6593404"/>
            </a:xfrm>
          </p:grpSpPr>
          <p:pic>
            <p:nvPicPr>
              <p:cNvPr id="9" name="Graphic 11">
                <a:extLst>
                  <a:ext uri="{FF2B5EF4-FFF2-40B4-BE49-F238E27FC236}">
                    <a16:creationId xmlns:a16="http://schemas.microsoft.com/office/drawing/2014/main" id="{93DE2649-99BA-8047-8421-DFC4AAB77F06}"/>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xmlns="" r:embed="rId9"/>
                  </a:ext>
                </a:extLst>
              </a:blip>
              <a:stretch>
                <a:fillRect/>
              </a:stretch>
            </p:blipFill>
            <p:spPr>
              <a:xfrm flipH="1">
                <a:off x="5122693" y="2939838"/>
                <a:ext cx="3690496" cy="6593404"/>
              </a:xfrm>
              <a:prstGeom prst="rect">
                <a:avLst/>
              </a:prstGeom>
            </p:spPr>
          </p:pic>
          <p:sp>
            <p:nvSpPr>
              <p:cNvPr id="10" name="TextBox 9">
                <a:extLst>
                  <a:ext uri="{FF2B5EF4-FFF2-40B4-BE49-F238E27FC236}">
                    <a16:creationId xmlns:a16="http://schemas.microsoft.com/office/drawing/2014/main" id="{F9595D39-4F6C-EA45-9027-DC4783050CFC}"/>
                  </a:ext>
                </a:extLst>
              </p:cNvPr>
              <p:cNvSpPr txBox="1"/>
              <p:nvPr/>
            </p:nvSpPr>
            <p:spPr>
              <a:xfrm>
                <a:off x="5526776" y="4534011"/>
                <a:ext cx="2930505" cy="3744084"/>
              </a:xfrm>
              <a:prstGeom prst="rect">
                <a:avLst/>
              </a:prstGeom>
              <a:noFill/>
            </p:spPr>
            <p:txBody>
              <a:bodyPr wrap="square" rtlCol="0">
                <a:spAutoFit/>
              </a:bodyPr>
              <a:lstStyle/>
              <a:p>
                <a:r>
                  <a:rPr lang="en-GB" sz="2000" dirty="0">
                    <a:solidFill>
                      <a:srgbClr val="FFFFFF"/>
                    </a:solidFill>
                    <a:latin typeface="Fredoka One" panose="020B0604020202020204" charset="0"/>
                  </a:rPr>
                  <a:t>L</a:t>
                </a:r>
                <a:r>
                  <a:rPr lang="en-GB" sz="2000" dirty="0" smtClean="0">
                    <a:solidFill>
                      <a:srgbClr val="FFFFFF"/>
                    </a:solidFill>
                    <a:latin typeface="Fredoka One" panose="020B0604020202020204" charset="0"/>
                  </a:rPr>
                  <a:t>ook </a:t>
                </a:r>
                <a:r>
                  <a:rPr lang="en-GB" sz="2000" dirty="0">
                    <a:solidFill>
                      <a:srgbClr val="FFFFFF"/>
                    </a:solidFill>
                    <a:latin typeface="Fredoka One" panose="020B0604020202020204" charset="0"/>
                  </a:rPr>
                  <a:t>at the timeline and images of Plas Newydd from 1780 to the present day. </a:t>
                </a:r>
                <a:endParaRPr lang="en-GB" sz="2000" dirty="0" smtClean="0">
                  <a:solidFill>
                    <a:srgbClr val="FFFFFF"/>
                  </a:solidFill>
                  <a:latin typeface="Fredoka One" panose="020B0604020202020204" charset="0"/>
                </a:endParaRPr>
              </a:p>
              <a:p>
                <a:endParaRPr lang="en-GB" dirty="0">
                  <a:solidFill>
                    <a:srgbClr val="FFFFFF"/>
                  </a:solidFill>
                  <a:latin typeface="Quicksand" panose="020B0604020202020204" charset="0"/>
                </a:endParaRPr>
              </a:p>
              <a:p>
                <a:r>
                  <a:rPr lang="en-GB" dirty="0" smtClean="0">
                    <a:solidFill>
                      <a:srgbClr val="FFFFFF"/>
                    </a:solidFill>
                    <a:latin typeface="Quicksand" panose="020B0604020202020204" charset="0"/>
                  </a:rPr>
                  <a:t>Discuss </a:t>
                </a:r>
                <a:r>
                  <a:rPr lang="en-GB" dirty="0">
                    <a:solidFill>
                      <a:srgbClr val="FFFFFF"/>
                    </a:solidFill>
                    <a:latin typeface="Quicksand" panose="020B0604020202020204" charset="0"/>
                  </a:rPr>
                  <a:t>these questions with a </a:t>
                </a:r>
                <a:r>
                  <a:rPr lang="en-GB" dirty="0" smtClean="0">
                    <a:solidFill>
                      <a:srgbClr val="FFFFFF"/>
                    </a:solidFill>
                    <a:latin typeface="Quicksand" panose="020B0604020202020204" charset="0"/>
                  </a:rPr>
                  <a:t>partner</a:t>
                </a:r>
                <a:r>
                  <a:rPr lang="en-GB" dirty="0">
                    <a:solidFill>
                      <a:srgbClr val="FFFFFF"/>
                    </a:solidFill>
                    <a:latin typeface="Quicksand" panose="020B0604020202020204" charset="0"/>
                  </a:rPr>
                  <a:t>:</a:t>
                </a:r>
                <a:endParaRPr lang="en-GB" dirty="0" smtClean="0">
                  <a:solidFill>
                    <a:srgbClr val="FFFFFF"/>
                  </a:solidFill>
                  <a:latin typeface="Quicksand" panose="020B0604020202020204" charset="0"/>
                </a:endParaRPr>
              </a:p>
              <a:p>
                <a:r>
                  <a:rPr lang="en-GB" dirty="0" smtClean="0">
                    <a:solidFill>
                      <a:srgbClr val="FFFFFF"/>
                    </a:solidFill>
                    <a:latin typeface="Quicksand" panose="020B0604020202020204" charset="0"/>
                  </a:rPr>
                  <a:t> </a:t>
                </a:r>
                <a:endParaRPr lang="en-GB" dirty="0">
                  <a:solidFill>
                    <a:srgbClr val="FFFFFF"/>
                  </a:solidFill>
                  <a:latin typeface="Quicksand" panose="020B0604020202020204" charset="0"/>
                </a:endParaRPr>
              </a:p>
              <a:p>
                <a:pPr marL="285750" indent="-285750">
                  <a:buFont typeface="Arial" panose="020B0604020202020204" pitchFamily="34" charset="0"/>
                  <a:buChar char="•"/>
                </a:pPr>
                <a:r>
                  <a:rPr lang="en-GB" dirty="0">
                    <a:solidFill>
                      <a:srgbClr val="FFFFFF"/>
                    </a:solidFill>
                    <a:latin typeface="Quicksand" panose="020B0604020202020204" charset="0"/>
                  </a:rPr>
                  <a:t>Which style of the house do you prefer, simple or elaborate?</a:t>
                </a:r>
              </a:p>
              <a:p>
                <a:pPr marL="285750" indent="-285750">
                  <a:buFont typeface="Arial" panose="020B0604020202020204" pitchFamily="34" charset="0"/>
                  <a:buChar char="•"/>
                </a:pPr>
                <a:r>
                  <a:rPr lang="en-GB" dirty="0">
                    <a:solidFill>
                      <a:srgbClr val="FFFFFF"/>
                    </a:solidFill>
                    <a:latin typeface="Quicksand" panose="020B0604020202020204" charset="0"/>
                  </a:rPr>
                  <a:t>Why do you think people wanted to change the house? </a:t>
                </a:r>
              </a:p>
              <a:p>
                <a:pPr marL="285750" indent="-285750">
                  <a:buFont typeface="Arial" panose="020B0604020202020204" pitchFamily="34" charset="0"/>
                  <a:buChar char="•"/>
                </a:pPr>
                <a:r>
                  <a:rPr lang="en-GB" dirty="0">
                    <a:solidFill>
                      <a:srgbClr val="FFFFFF"/>
                    </a:solidFill>
                    <a:latin typeface="Quicksand" panose="020B0604020202020204" charset="0"/>
                  </a:rPr>
                  <a:t>Do you think the present owners </a:t>
                </a:r>
                <a:r>
                  <a:rPr lang="en-GB" dirty="0" smtClean="0">
                    <a:solidFill>
                      <a:srgbClr val="FFFFFF"/>
                    </a:solidFill>
                    <a:latin typeface="Quicksand" panose="020B0604020202020204" charset="0"/>
                  </a:rPr>
                  <a:t>(Denbighshire </a:t>
                </a:r>
                <a:r>
                  <a:rPr lang="en-GB" dirty="0">
                    <a:solidFill>
                      <a:srgbClr val="FFFFFF"/>
                    </a:solidFill>
                    <a:latin typeface="Quicksand" panose="020B0604020202020204" charset="0"/>
                  </a:rPr>
                  <a:t>County </a:t>
                </a:r>
                <a:r>
                  <a:rPr lang="en-GB" dirty="0" smtClean="0">
                    <a:solidFill>
                      <a:srgbClr val="FFFFFF"/>
                    </a:solidFill>
                    <a:latin typeface="Quicksand" panose="020B0604020202020204" charset="0"/>
                  </a:rPr>
                  <a:t>Council) </a:t>
                </a:r>
                <a:r>
                  <a:rPr lang="en-GB" dirty="0">
                    <a:solidFill>
                      <a:srgbClr val="FFFFFF"/>
                    </a:solidFill>
                    <a:latin typeface="Quicksand" panose="020B0604020202020204" charset="0"/>
                  </a:rPr>
                  <a:t>will change the house like the past owners have?  </a:t>
                </a:r>
              </a:p>
            </p:txBody>
          </p:sp>
        </p:grpSp>
        <p:sp>
          <p:nvSpPr>
            <p:cNvPr id="2" name="Rectangle 1"/>
            <p:cNvSpPr/>
            <p:nvPr/>
          </p:nvSpPr>
          <p:spPr>
            <a:xfrm>
              <a:off x="1162938" y="1556877"/>
              <a:ext cx="3606568" cy="706347"/>
            </a:xfrm>
            <a:prstGeom prst="rect">
              <a:avLst/>
            </a:prstGeom>
          </p:spPr>
          <p:txBody>
            <a:bodyPr wrap="square">
              <a:spAutoFit/>
            </a:bodyPr>
            <a:lstStyle/>
            <a:p>
              <a:pPr>
                <a:lnSpc>
                  <a:spcPct val="107000"/>
                </a:lnSpc>
                <a:spcAft>
                  <a:spcPts val="800"/>
                </a:spcAft>
              </a:pPr>
              <a:r>
                <a:rPr lang="en-GB" sz="4000" dirty="0" smtClean="0">
                  <a:solidFill>
                    <a:srgbClr val="FFFFFF"/>
                  </a:solidFill>
                  <a:latin typeface="Fredoka One" panose="02000000000000000000" pitchFamily="2" charset="77"/>
                </a:rPr>
                <a:t>Task</a:t>
              </a:r>
              <a:endParaRPr lang="en-GB" sz="4000" dirty="0">
                <a:solidFill>
                  <a:srgbClr val="FFFFFF"/>
                </a:solidFill>
                <a:latin typeface="Fredoka One" panose="02000000000000000000" pitchFamily="2" charset="77"/>
              </a:endParaRPr>
            </a:p>
          </p:txBody>
        </p:sp>
      </p:grpSp>
      <p:pic>
        <p:nvPicPr>
          <p:cNvPr id="6" name="Picture 5"/>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6563114" y="657955"/>
            <a:ext cx="4318429" cy="5763028"/>
          </a:xfrm>
          <a:prstGeom prst="roundRect">
            <a:avLst/>
          </a:prstGeom>
          <a:ln w="38100">
            <a:solidFill>
              <a:srgbClr val="FFD966"/>
            </a:solidFill>
          </a:ln>
        </p:spPr>
      </p:pic>
      <p:pic>
        <p:nvPicPr>
          <p:cNvPr id="15" name="Picture 14"/>
          <p:cNvPicPr>
            <a:picLocks noChangeAspect="1"/>
          </p:cNvPicPr>
          <p:nvPr/>
        </p:nvPicPr>
        <p:blipFill rotWithShape="1">
          <a:blip r:embed="rId11" cstate="email">
            <a:extLst>
              <a:ext uri="{BEBA8EAE-BF5A-486C-A8C5-ECC9F3942E4B}">
                <a14:imgProps xmlns:a14="http://schemas.microsoft.com/office/drawing/2010/main">
                  <a14:imgLayer r:embed="rId12">
                    <a14:imgEffect>
                      <a14:backgroundRemoval t="7390" b="89917" l="0" r="97510">
                        <a14:foregroundMark x1="56130" y1="85704" x2="45977" y2="85773"/>
                        <a14:backgroundMark x1="53448" y1="83633" x2="53448" y2="83633"/>
                      </a14:backgroundRemoval>
                    </a14:imgEffect>
                  </a14:imgLayer>
                </a14:imgProps>
              </a:ext>
              <a:ext uri="{28A0092B-C50C-407E-A947-70E740481C1C}">
                <a14:useLocalDpi xmlns:a14="http://schemas.microsoft.com/office/drawing/2010/main"/>
              </a:ext>
            </a:extLst>
          </a:blip>
          <a:srcRect r="-4780"/>
          <a:stretch/>
        </p:blipFill>
        <p:spPr>
          <a:xfrm>
            <a:off x="9691803" y="-279400"/>
            <a:ext cx="3337930" cy="8829717"/>
          </a:xfrm>
          <a:prstGeom prst="rect">
            <a:avLst/>
          </a:prstGeom>
        </p:spPr>
      </p:pic>
    </p:spTree>
    <p:extLst>
      <p:ext uri="{BB962C8B-B14F-4D97-AF65-F5344CB8AC3E}">
        <p14:creationId xmlns:p14="http://schemas.microsoft.com/office/powerpoint/2010/main" val="2732011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1+#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49415</TotalTime>
  <Words>1615</Words>
  <Application>Microsoft Office PowerPoint</Application>
  <PresentationFormat>Widescreen</PresentationFormat>
  <Paragraphs>190</Paragraphs>
  <Slides>15</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Fredoka One</vt:lpstr>
      <vt:lpstr>Quicksand</vt:lpstr>
      <vt:lpstr>Arial</vt:lpstr>
      <vt:lpstr>Calibri Light</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BUCKINGHAM Matt</dc:creator>
  <cp:lastModifiedBy>Sallyanne Hall</cp:lastModifiedBy>
  <cp:revision>486</cp:revision>
  <dcterms:created xsi:type="dcterms:W3CDTF">2021-04-09T09:19:43Z</dcterms:created>
  <dcterms:modified xsi:type="dcterms:W3CDTF">2024-11-04T13:46:00Z</dcterms:modified>
</cp:coreProperties>
</file>